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38"/>
  </p:notesMasterIdLst>
  <p:handoutMasterIdLst>
    <p:handoutMasterId r:id="rId39"/>
  </p:handoutMasterIdLst>
  <p:sldIdLst>
    <p:sldId id="354" r:id="rId6"/>
    <p:sldId id="855" r:id="rId7"/>
    <p:sldId id="860" r:id="rId8"/>
    <p:sldId id="856" r:id="rId9"/>
    <p:sldId id="283" r:id="rId10"/>
    <p:sldId id="284" r:id="rId11"/>
    <p:sldId id="861" r:id="rId12"/>
    <p:sldId id="862" r:id="rId13"/>
    <p:sldId id="866" r:id="rId14"/>
    <p:sldId id="864" r:id="rId15"/>
    <p:sldId id="285" r:id="rId16"/>
    <p:sldId id="851" r:id="rId17"/>
    <p:sldId id="852" r:id="rId18"/>
    <p:sldId id="853" r:id="rId19"/>
    <p:sldId id="854" r:id="rId20"/>
    <p:sldId id="282" r:id="rId21"/>
    <p:sldId id="857" r:id="rId22"/>
    <p:sldId id="294" r:id="rId23"/>
    <p:sldId id="859" r:id="rId24"/>
    <p:sldId id="286" r:id="rId25"/>
    <p:sldId id="296" r:id="rId26"/>
    <p:sldId id="295" r:id="rId27"/>
    <p:sldId id="865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19" r:id="rId36"/>
    <p:sldId id="35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84939" autoAdjust="0"/>
  </p:normalViewPr>
  <p:slideViewPr>
    <p:cSldViewPr snapToGrid="0" snapToObjects="1">
      <p:cViewPr varScale="1">
        <p:scale>
          <a:sx n="53" d="100"/>
          <a:sy n="53" d="100"/>
        </p:scale>
        <p:origin x="92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0A2403-C7DA-4D0E-B61A-B6B9D70D580F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DDEB3FE1-E958-4E5C-AC89-8F2F082038AA}">
      <dgm:prSet phldrT="[Szöveg]"/>
      <dgm:spPr/>
      <dgm:t>
        <a:bodyPr/>
        <a:lstStyle/>
        <a:p>
          <a:r>
            <a:rPr lang="hu-HU" dirty="0"/>
            <a:t>Adat beszerzése</a:t>
          </a:r>
        </a:p>
      </dgm:t>
    </dgm:pt>
    <dgm:pt modelId="{27ABCAB9-854B-4807-A5B8-F1F304F51F38}" type="parTrans" cxnId="{8F23B23C-762F-4043-A483-F7CDC140E1CE}">
      <dgm:prSet/>
      <dgm:spPr/>
      <dgm:t>
        <a:bodyPr/>
        <a:lstStyle/>
        <a:p>
          <a:endParaRPr lang="hu-HU"/>
        </a:p>
      </dgm:t>
    </dgm:pt>
    <dgm:pt modelId="{43B82E70-7DA5-430C-8E1F-D7A0AA4CBFEF}" type="sibTrans" cxnId="{8F23B23C-762F-4043-A483-F7CDC140E1CE}">
      <dgm:prSet/>
      <dgm:spPr/>
      <dgm:t>
        <a:bodyPr/>
        <a:lstStyle/>
        <a:p>
          <a:endParaRPr lang="hu-HU"/>
        </a:p>
      </dgm:t>
    </dgm:pt>
    <dgm:pt modelId="{5245FE22-4ED0-4580-A6C0-799FF8C11657}">
      <dgm:prSet phldrT="[Szöveg]"/>
      <dgm:spPr/>
      <dgm:t>
        <a:bodyPr/>
        <a:lstStyle/>
        <a:p>
          <a:r>
            <a:rPr lang="hu-HU" dirty="0"/>
            <a:t>Adat előkészítése (tisztítás, transzformáció)</a:t>
          </a:r>
        </a:p>
      </dgm:t>
    </dgm:pt>
    <dgm:pt modelId="{4EE04850-0E8D-4B0E-84BA-C47EA365584F}" type="parTrans" cxnId="{8E69B17E-9DD3-4441-9EB5-9A774167B821}">
      <dgm:prSet/>
      <dgm:spPr/>
      <dgm:t>
        <a:bodyPr/>
        <a:lstStyle/>
        <a:p>
          <a:endParaRPr lang="hu-HU"/>
        </a:p>
      </dgm:t>
    </dgm:pt>
    <dgm:pt modelId="{2CF3EF11-B35C-4BD8-A27A-3D9D91CDB029}" type="sibTrans" cxnId="{8E69B17E-9DD3-4441-9EB5-9A774167B821}">
      <dgm:prSet/>
      <dgm:spPr/>
      <dgm:t>
        <a:bodyPr/>
        <a:lstStyle/>
        <a:p>
          <a:endParaRPr lang="hu-HU"/>
        </a:p>
      </dgm:t>
    </dgm:pt>
    <dgm:pt modelId="{0D9E9776-A81D-4E76-AA6A-8600DD961ED6}">
      <dgm:prSet phldrT="[Szöveg]"/>
      <dgm:spPr/>
      <dgm:t>
        <a:bodyPr/>
        <a:lstStyle/>
        <a:p>
          <a:r>
            <a:rPr lang="hu-HU" dirty="0" err="1"/>
            <a:t>Feature</a:t>
          </a:r>
          <a:r>
            <a:rPr lang="hu-HU" dirty="0"/>
            <a:t> kiválasztás</a:t>
          </a:r>
        </a:p>
      </dgm:t>
    </dgm:pt>
    <dgm:pt modelId="{FD0DA3BA-A7A7-4D45-85C1-03008BF04FB6}" type="parTrans" cxnId="{9F0DB094-8FA3-4125-809B-0C3DFACB420D}">
      <dgm:prSet/>
      <dgm:spPr/>
      <dgm:t>
        <a:bodyPr/>
        <a:lstStyle/>
        <a:p>
          <a:endParaRPr lang="hu-HU"/>
        </a:p>
      </dgm:t>
    </dgm:pt>
    <dgm:pt modelId="{9F2570F7-C66F-44A7-921B-22ED1BFA1943}" type="sibTrans" cxnId="{9F0DB094-8FA3-4125-809B-0C3DFACB420D}">
      <dgm:prSet/>
      <dgm:spPr/>
      <dgm:t>
        <a:bodyPr/>
        <a:lstStyle/>
        <a:p>
          <a:endParaRPr lang="hu-HU"/>
        </a:p>
      </dgm:t>
    </dgm:pt>
    <dgm:pt modelId="{5CBF5BBD-E267-4B41-84C6-6001F7502897}">
      <dgm:prSet phldrT="[Szöveg]"/>
      <dgm:spPr/>
      <dgm:t>
        <a:bodyPr/>
        <a:lstStyle/>
        <a:p>
          <a:r>
            <a:rPr lang="hu-HU" dirty="0"/>
            <a:t>Algoritmus kiválasztása és alkalmazása</a:t>
          </a:r>
        </a:p>
      </dgm:t>
    </dgm:pt>
    <dgm:pt modelId="{DB314169-6895-4D52-856E-DBB50464E46E}" type="parTrans" cxnId="{1D45AAE9-735E-43FD-9674-3C83A86FDBCB}">
      <dgm:prSet/>
      <dgm:spPr/>
      <dgm:t>
        <a:bodyPr/>
        <a:lstStyle/>
        <a:p>
          <a:endParaRPr lang="hu-HU"/>
        </a:p>
      </dgm:t>
    </dgm:pt>
    <dgm:pt modelId="{C8534814-E533-4B17-9580-C6D8A585DD70}" type="sibTrans" cxnId="{1D45AAE9-735E-43FD-9674-3C83A86FDBCB}">
      <dgm:prSet/>
      <dgm:spPr/>
      <dgm:t>
        <a:bodyPr/>
        <a:lstStyle/>
        <a:p>
          <a:endParaRPr lang="hu-HU"/>
        </a:p>
      </dgm:t>
    </dgm:pt>
    <dgm:pt modelId="{DC2A64AD-AF3B-4EC2-8F84-F9234F457AAB}">
      <dgm:prSet phldrT="[Szöveg]"/>
      <dgm:spPr/>
      <dgm:t>
        <a:bodyPr/>
        <a:lstStyle/>
        <a:p>
          <a:r>
            <a:rPr lang="hu-HU" dirty="0"/>
            <a:t>Betanítás</a:t>
          </a:r>
        </a:p>
      </dgm:t>
    </dgm:pt>
    <dgm:pt modelId="{AEAA7EBC-76AC-425B-8BD7-80C9FF6BC783}" type="parTrans" cxnId="{DB4B9220-6225-47EC-9B2F-C670E86C5447}">
      <dgm:prSet/>
      <dgm:spPr/>
      <dgm:t>
        <a:bodyPr/>
        <a:lstStyle/>
        <a:p>
          <a:endParaRPr lang="hu-HU"/>
        </a:p>
      </dgm:t>
    </dgm:pt>
    <dgm:pt modelId="{9EC177D7-D57C-46E6-AB96-631680C3A8CF}" type="sibTrans" cxnId="{DB4B9220-6225-47EC-9B2F-C670E86C5447}">
      <dgm:prSet/>
      <dgm:spPr/>
      <dgm:t>
        <a:bodyPr/>
        <a:lstStyle/>
        <a:p>
          <a:endParaRPr lang="hu-HU"/>
        </a:p>
      </dgm:t>
    </dgm:pt>
    <dgm:pt modelId="{082A8AAD-A6A2-4713-8CED-256D4123CED8}">
      <dgm:prSet phldrT="[Szöveg]"/>
      <dgm:spPr/>
      <dgm:t>
        <a:bodyPr/>
        <a:lstStyle/>
        <a:p>
          <a:r>
            <a:rPr lang="hu-HU" dirty="0"/>
            <a:t>Publikáció</a:t>
          </a:r>
        </a:p>
      </dgm:t>
    </dgm:pt>
    <dgm:pt modelId="{D02B4911-DCF2-49A0-8C79-40709DD52A32}" type="parTrans" cxnId="{6564910A-ECAA-4858-B3FA-B38D9AE5B00F}">
      <dgm:prSet/>
      <dgm:spPr/>
      <dgm:t>
        <a:bodyPr/>
        <a:lstStyle/>
        <a:p>
          <a:endParaRPr lang="hu-HU"/>
        </a:p>
      </dgm:t>
    </dgm:pt>
    <dgm:pt modelId="{DC8EC1D5-0C1B-49BD-B0BB-28391FFC3FE7}" type="sibTrans" cxnId="{6564910A-ECAA-4858-B3FA-B38D9AE5B00F}">
      <dgm:prSet/>
      <dgm:spPr/>
      <dgm:t>
        <a:bodyPr/>
        <a:lstStyle/>
        <a:p>
          <a:endParaRPr lang="hu-HU"/>
        </a:p>
      </dgm:t>
    </dgm:pt>
    <dgm:pt modelId="{07D143A8-5411-4C3B-A417-CDBC3381EEA6}">
      <dgm:prSet phldrT="[Szöveg]"/>
      <dgm:spPr/>
      <dgm:t>
        <a:bodyPr/>
        <a:lstStyle/>
        <a:p>
          <a:r>
            <a:rPr lang="hu-HU" dirty="0"/>
            <a:t>Értékelés, </a:t>
          </a:r>
          <a:r>
            <a:rPr lang="hu-HU" dirty="0" err="1"/>
            <a:t>scoring</a:t>
          </a:r>
          <a:endParaRPr lang="hu-HU" dirty="0"/>
        </a:p>
      </dgm:t>
    </dgm:pt>
    <dgm:pt modelId="{801ACC0F-DFEC-4C56-8308-12E40A53B995}" type="parTrans" cxnId="{81FB8A7C-20BF-4F37-A029-7CB401A99327}">
      <dgm:prSet/>
      <dgm:spPr/>
      <dgm:t>
        <a:bodyPr/>
        <a:lstStyle/>
        <a:p>
          <a:endParaRPr lang="hu-HU"/>
        </a:p>
      </dgm:t>
    </dgm:pt>
    <dgm:pt modelId="{D88432BB-C02F-49BC-B4EF-0D0C6D92C8DA}" type="sibTrans" cxnId="{81FB8A7C-20BF-4F37-A029-7CB401A99327}">
      <dgm:prSet/>
      <dgm:spPr/>
      <dgm:t>
        <a:bodyPr/>
        <a:lstStyle/>
        <a:p>
          <a:endParaRPr lang="hu-HU"/>
        </a:p>
      </dgm:t>
    </dgm:pt>
    <dgm:pt modelId="{14989095-0E14-4A55-9027-36BAC74A408C}" type="pres">
      <dgm:prSet presAssocID="{C30A2403-C7DA-4D0E-B61A-B6B9D70D580F}" presName="linearFlow" presStyleCnt="0">
        <dgm:presLayoutVars>
          <dgm:resizeHandles val="exact"/>
        </dgm:presLayoutVars>
      </dgm:prSet>
      <dgm:spPr/>
    </dgm:pt>
    <dgm:pt modelId="{D17CE12A-98FB-40F5-A2B6-D7811ABB57B4}" type="pres">
      <dgm:prSet presAssocID="{DDEB3FE1-E958-4E5C-AC89-8F2F082038AA}" presName="node" presStyleLbl="node1" presStyleIdx="0" presStyleCnt="7">
        <dgm:presLayoutVars>
          <dgm:bulletEnabled val="1"/>
        </dgm:presLayoutVars>
      </dgm:prSet>
      <dgm:spPr/>
    </dgm:pt>
    <dgm:pt modelId="{94A83BA5-CFBE-4207-A21C-37BF3BCDA413}" type="pres">
      <dgm:prSet presAssocID="{43B82E70-7DA5-430C-8E1F-D7A0AA4CBFEF}" presName="sibTrans" presStyleLbl="sibTrans2D1" presStyleIdx="0" presStyleCnt="6"/>
      <dgm:spPr/>
    </dgm:pt>
    <dgm:pt modelId="{BDA4867A-4B7A-4B82-B7A1-7C75A9CCCDED}" type="pres">
      <dgm:prSet presAssocID="{43B82E70-7DA5-430C-8E1F-D7A0AA4CBFEF}" presName="connectorText" presStyleLbl="sibTrans2D1" presStyleIdx="0" presStyleCnt="6"/>
      <dgm:spPr/>
    </dgm:pt>
    <dgm:pt modelId="{2B9948AB-2014-4035-9F2F-FCC17F75B1BE}" type="pres">
      <dgm:prSet presAssocID="{5245FE22-4ED0-4580-A6C0-799FF8C11657}" presName="node" presStyleLbl="node1" presStyleIdx="1" presStyleCnt="7">
        <dgm:presLayoutVars>
          <dgm:bulletEnabled val="1"/>
        </dgm:presLayoutVars>
      </dgm:prSet>
      <dgm:spPr/>
    </dgm:pt>
    <dgm:pt modelId="{70722B77-2A03-4909-857A-A250F3EFB239}" type="pres">
      <dgm:prSet presAssocID="{2CF3EF11-B35C-4BD8-A27A-3D9D91CDB029}" presName="sibTrans" presStyleLbl="sibTrans2D1" presStyleIdx="1" presStyleCnt="6"/>
      <dgm:spPr/>
    </dgm:pt>
    <dgm:pt modelId="{49FC8098-1E98-4D98-A758-E293E4BBBB5D}" type="pres">
      <dgm:prSet presAssocID="{2CF3EF11-B35C-4BD8-A27A-3D9D91CDB029}" presName="connectorText" presStyleLbl="sibTrans2D1" presStyleIdx="1" presStyleCnt="6"/>
      <dgm:spPr/>
    </dgm:pt>
    <dgm:pt modelId="{8358E149-93EE-4979-BD28-E4E027EDC65C}" type="pres">
      <dgm:prSet presAssocID="{0D9E9776-A81D-4E76-AA6A-8600DD961ED6}" presName="node" presStyleLbl="node1" presStyleIdx="2" presStyleCnt="7">
        <dgm:presLayoutVars>
          <dgm:bulletEnabled val="1"/>
        </dgm:presLayoutVars>
      </dgm:prSet>
      <dgm:spPr/>
    </dgm:pt>
    <dgm:pt modelId="{55A710B7-ED6D-411F-BC6E-85D36A8CCD44}" type="pres">
      <dgm:prSet presAssocID="{9F2570F7-C66F-44A7-921B-22ED1BFA1943}" presName="sibTrans" presStyleLbl="sibTrans2D1" presStyleIdx="2" presStyleCnt="6"/>
      <dgm:spPr/>
    </dgm:pt>
    <dgm:pt modelId="{1AA76328-8101-45DC-8281-88FCE2F40753}" type="pres">
      <dgm:prSet presAssocID="{9F2570F7-C66F-44A7-921B-22ED1BFA1943}" presName="connectorText" presStyleLbl="sibTrans2D1" presStyleIdx="2" presStyleCnt="6"/>
      <dgm:spPr/>
    </dgm:pt>
    <dgm:pt modelId="{187EEEA5-2355-4C5F-B4DF-E7DBCB2DF414}" type="pres">
      <dgm:prSet presAssocID="{5CBF5BBD-E267-4B41-84C6-6001F7502897}" presName="node" presStyleLbl="node1" presStyleIdx="3" presStyleCnt="7">
        <dgm:presLayoutVars>
          <dgm:bulletEnabled val="1"/>
        </dgm:presLayoutVars>
      </dgm:prSet>
      <dgm:spPr/>
    </dgm:pt>
    <dgm:pt modelId="{A99EA166-55CF-40CF-8EBB-790FD0C09273}" type="pres">
      <dgm:prSet presAssocID="{C8534814-E533-4B17-9580-C6D8A585DD70}" presName="sibTrans" presStyleLbl="sibTrans2D1" presStyleIdx="3" presStyleCnt="6"/>
      <dgm:spPr/>
    </dgm:pt>
    <dgm:pt modelId="{17F566E1-43CD-4423-A963-2197E3FBFB2D}" type="pres">
      <dgm:prSet presAssocID="{C8534814-E533-4B17-9580-C6D8A585DD70}" presName="connectorText" presStyleLbl="sibTrans2D1" presStyleIdx="3" presStyleCnt="6"/>
      <dgm:spPr/>
    </dgm:pt>
    <dgm:pt modelId="{2B70AC09-C271-44CC-901C-8BC27D785BDC}" type="pres">
      <dgm:prSet presAssocID="{DC2A64AD-AF3B-4EC2-8F84-F9234F457AAB}" presName="node" presStyleLbl="node1" presStyleIdx="4" presStyleCnt="7">
        <dgm:presLayoutVars>
          <dgm:bulletEnabled val="1"/>
        </dgm:presLayoutVars>
      </dgm:prSet>
      <dgm:spPr/>
    </dgm:pt>
    <dgm:pt modelId="{91003186-872C-4B09-842D-78B30E1DA976}" type="pres">
      <dgm:prSet presAssocID="{9EC177D7-D57C-46E6-AB96-631680C3A8CF}" presName="sibTrans" presStyleLbl="sibTrans2D1" presStyleIdx="4" presStyleCnt="6"/>
      <dgm:spPr/>
    </dgm:pt>
    <dgm:pt modelId="{3A47D222-019E-4D25-B23F-B053CB38EAA8}" type="pres">
      <dgm:prSet presAssocID="{9EC177D7-D57C-46E6-AB96-631680C3A8CF}" presName="connectorText" presStyleLbl="sibTrans2D1" presStyleIdx="4" presStyleCnt="6"/>
      <dgm:spPr/>
    </dgm:pt>
    <dgm:pt modelId="{C15D73B1-03C2-4475-9770-9F569AAA2664}" type="pres">
      <dgm:prSet presAssocID="{07D143A8-5411-4C3B-A417-CDBC3381EEA6}" presName="node" presStyleLbl="node1" presStyleIdx="5" presStyleCnt="7">
        <dgm:presLayoutVars>
          <dgm:bulletEnabled val="1"/>
        </dgm:presLayoutVars>
      </dgm:prSet>
      <dgm:spPr/>
    </dgm:pt>
    <dgm:pt modelId="{07AF4694-9901-4C42-B4FE-9B144D951F55}" type="pres">
      <dgm:prSet presAssocID="{D88432BB-C02F-49BC-B4EF-0D0C6D92C8DA}" presName="sibTrans" presStyleLbl="sibTrans2D1" presStyleIdx="5" presStyleCnt="6"/>
      <dgm:spPr/>
    </dgm:pt>
    <dgm:pt modelId="{ECC5AAE7-6BF4-4D3E-ABE5-9FEB680B6670}" type="pres">
      <dgm:prSet presAssocID="{D88432BB-C02F-49BC-B4EF-0D0C6D92C8DA}" presName="connectorText" presStyleLbl="sibTrans2D1" presStyleIdx="5" presStyleCnt="6"/>
      <dgm:spPr/>
    </dgm:pt>
    <dgm:pt modelId="{3BDAD552-0F48-4F82-A76F-3DD4312810AE}" type="pres">
      <dgm:prSet presAssocID="{082A8AAD-A6A2-4713-8CED-256D4123CED8}" presName="node" presStyleLbl="node1" presStyleIdx="6" presStyleCnt="7">
        <dgm:presLayoutVars>
          <dgm:bulletEnabled val="1"/>
        </dgm:presLayoutVars>
      </dgm:prSet>
      <dgm:spPr/>
    </dgm:pt>
  </dgm:ptLst>
  <dgm:cxnLst>
    <dgm:cxn modelId="{6564910A-ECAA-4858-B3FA-B38D9AE5B00F}" srcId="{C30A2403-C7DA-4D0E-B61A-B6B9D70D580F}" destId="{082A8AAD-A6A2-4713-8CED-256D4123CED8}" srcOrd="6" destOrd="0" parTransId="{D02B4911-DCF2-49A0-8C79-40709DD52A32}" sibTransId="{DC8EC1D5-0C1B-49BD-B0BB-28391FFC3FE7}"/>
    <dgm:cxn modelId="{E504D70A-3B94-40FB-86FD-47200882F634}" type="presOf" srcId="{C8534814-E533-4B17-9580-C6D8A585DD70}" destId="{17F566E1-43CD-4423-A963-2197E3FBFB2D}" srcOrd="1" destOrd="0" presId="urn:microsoft.com/office/officeart/2005/8/layout/process2"/>
    <dgm:cxn modelId="{DB4B9220-6225-47EC-9B2F-C670E86C5447}" srcId="{C30A2403-C7DA-4D0E-B61A-B6B9D70D580F}" destId="{DC2A64AD-AF3B-4EC2-8F84-F9234F457AAB}" srcOrd="4" destOrd="0" parTransId="{AEAA7EBC-76AC-425B-8BD7-80C9FF6BC783}" sibTransId="{9EC177D7-D57C-46E6-AB96-631680C3A8CF}"/>
    <dgm:cxn modelId="{5CC75C24-968A-4DE2-B0A5-4B472B0AEBF1}" type="presOf" srcId="{43B82E70-7DA5-430C-8E1F-D7A0AA4CBFEF}" destId="{BDA4867A-4B7A-4B82-B7A1-7C75A9CCCDED}" srcOrd="1" destOrd="0" presId="urn:microsoft.com/office/officeart/2005/8/layout/process2"/>
    <dgm:cxn modelId="{8F191139-AF0F-4024-9202-D3BD964F6581}" type="presOf" srcId="{D88432BB-C02F-49BC-B4EF-0D0C6D92C8DA}" destId="{07AF4694-9901-4C42-B4FE-9B144D951F55}" srcOrd="0" destOrd="0" presId="urn:microsoft.com/office/officeart/2005/8/layout/process2"/>
    <dgm:cxn modelId="{8F23B23C-762F-4043-A483-F7CDC140E1CE}" srcId="{C30A2403-C7DA-4D0E-B61A-B6B9D70D580F}" destId="{DDEB3FE1-E958-4E5C-AC89-8F2F082038AA}" srcOrd="0" destOrd="0" parTransId="{27ABCAB9-854B-4807-A5B8-F1F304F51F38}" sibTransId="{43B82E70-7DA5-430C-8E1F-D7A0AA4CBFEF}"/>
    <dgm:cxn modelId="{9D3E7B42-DF4D-4463-B7EB-AD5F46325D85}" type="presOf" srcId="{9F2570F7-C66F-44A7-921B-22ED1BFA1943}" destId="{55A710B7-ED6D-411F-BC6E-85D36A8CCD44}" srcOrd="0" destOrd="0" presId="urn:microsoft.com/office/officeart/2005/8/layout/process2"/>
    <dgm:cxn modelId="{A3D1C048-F328-4B1F-BB4A-C8786D36427D}" type="presOf" srcId="{082A8AAD-A6A2-4713-8CED-256D4123CED8}" destId="{3BDAD552-0F48-4F82-A76F-3DD4312810AE}" srcOrd="0" destOrd="0" presId="urn:microsoft.com/office/officeart/2005/8/layout/process2"/>
    <dgm:cxn modelId="{A12BD749-BA45-412E-AB57-BFDD73EA0C2E}" type="presOf" srcId="{5245FE22-4ED0-4580-A6C0-799FF8C11657}" destId="{2B9948AB-2014-4035-9F2F-FCC17F75B1BE}" srcOrd="0" destOrd="0" presId="urn:microsoft.com/office/officeart/2005/8/layout/process2"/>
    <dgm:cxn modelId="{81FB8A7C-20BF-4F37-A029-7CB401A99327}" srcId="{C30A2403-C7DA-4D0E-B61A-B6B9D70D580F}" destId="{07D143A8-5411-4C3B-A417-CDBC3381EEA6}" srcOrd="5" destOrd="0" parTransId="{801ACC0F-DFEC-4C56-8308-12E40A53B995}" sibTransId="{D88432BB-C02F-49BC-B4EF-0D0C6D92C8DA}"/>
    <dgm:cxn modelId="{8E69B17E-9DD3-4441-9EB5-9A774167B821}" srcId="{C30A2403-C7DA-4D0E-B61A-B6B9D70D580F}" destId="{5245FE22-4ED0-4580-A6C0-799FF8C11657}" srcOrd="1" destOrd="0" parTransId="{4EE04850-0E8D-4B0E-84BA-C47EA365584F}" sibTransId="{2CF3EF11-B35C-4BD8-A27A-3D9D91CDB029}"/>
    <dgm:cxn modelId="{669FF680-9CAE-4407-9667-C4CCFC429D01}" type="presOf" srcId="{2CF3EF11-B35C-4BD8-A27A-3D9D91CDB029}" destId="{49FC8098-1E98-4D98-A758-E293E4BBBB5D}" srcOrd="1" destOrd="0" presId="urn:microsoft.com/office/officeart/2005/8/layout/process2"/>
    <dgm:cxn modelId="{823FB889-150B-44FE-BB7D-E55A839EB12A}" type="presOf" srcId="{C8534814-E533-4B17-9580-C6D8A585DD70}" destId="{A99EA166-55CF-40CF-8EBB-790FD0C09273}" srcOrd="0" destOrd="0" presId="urn:microsoft.com/office/officeart/2005/8/layout/process2"/>
    <dgm:cxn modelId="{A3E9D98D-B23E-403E-90E3-846FDB2B0535}" type="presOf" srcId="{9EC177D7-D57C-46E6-AB96-631680C3A8CF}" destId="{3A47D222-019E-4D25-B23F-B053CB38EAA8}" srcOrd="1" destOrd="0" presId="urn:microsoft.com/office/officeart/2005/8/layout/process2"/>
    <dgm:cxn modelId="{92699E92-1A58-4157-80AE-E0904D7DE554}" type="presOf" srcId="{D88432BB-C02F-49BC-B4EF-0D0C6D92C8DA}" destId="{ECC5AAE7-6BF4-4D3E-ABE5-9FEB680B6670}" srcOrd="1" destOrd="0" presId="urn:microsoft.com/office/officeart/2005/8/layout/process2"/>
    <dgm:cxn modelId="{9F0DB094-8FA3-4125-809B-0C3DFACB420D}" srcId="{C30A2403-C7DA-4D0E-B61A-B6B9D70D580F}" destId="{0D9E9776-A81D-4E76-AA6A-8600DD961ED6}" srcOrd="2" destOrd="0" parTransId="{FD0DA3BA-A7A7-4D45-85C1-03008BF04FB6}" sibTransId="{9F2570F7-C66F-44A7-921B-22ED1BFA1943}"/>
    <dgm:cxn modelId="{A13A2095-1D71-46EC-9C7C-5F9BA8014DBB}" type="presOf" srcId="{2CF3EF11-B35C-4BD8-A27A-3D9D91CDB029}" destId="{70722B77-2A03-4909-857A-A250F3EFB239}" srcOrd="0" destOrd="0" presId="urn:microsoft.com/office/officeart/2005/8/layout/process2"/>
    <dgm:cxn modelId="{5CD702A4-FEE9-4D5D-993B-61AEE6B0E1CF}" type="presOf" srcId="{DDEB3FE1-E958-4E5C-AC89-8F2F082038AA}" destId="{D17CE12A-98FB-40F5-A2B6-D7811ABB57B4}" srcOrd="0" destOrd="0" presId="urn:microsoft.com/office/officeart/2005/8/layout/process2"/>
    <dgm:cxn modelId="{077763A9-9CA0-4EF7-8820-179DEBF75BD3}" type="presOf" srcId="{9EC177D7-D57C-46E6-AB96-631680C3A8CF}" destId="{91003186-872C-4B09-842D-78B30E1DA976}" srcOrd="0" destOrd="0" presId="urn:microsoft.com/office/officeart/2005/8/layout/process2"/>
    <dgm:cxn modelId="{7A8657B0-D955-471C-B2E4-E12B64A66DE0}" type="presOf" srcId="{5CBF5BBD-E267-4B41-84C6-6001F7502897}" destId="{187EEEA5-2355-4C5F-B4DF-E7DBCB2DF414}" srcOrd="0" destOrd="0" presId="urn:microsoft.com/office/officeart/2005/8/layout/process2"/>
    <dgm:cxn modelId="{3CBA32BF-4DC2-4601-88CD-41DE1958E928}" type="presOf" srcId="{C30A2403-C7DA-4D0E-B61A-B6B9D70D580F}" destId="{14989095-0E14-4A55-9027-36BAC74A408C}" srcOrd="0" destOrd="0" presId="urn:microsoft.com/office/officeart/2005/8/layout/process2"/>
    <dgm:cxn modelId="{0AA3DFC5-8410-4093-A079-2B9550A801C4}" type="presOf" srcId="{0D9E9776-A81D-4E76-AA6A-8600DD961ED6}" destId="{8358E149-93EE-4979-BD28-E4E027EDC65C}" srcOrd="0" destOrd="0" presId="urn:microsoft.com/office/officeart/2005/8/layout/process2"/>
    <dgm:cxn modelId="{813348C9-AE6C-4C92-B408-9CFF480F5704}" type="presOf" srcId="{DC2A64AD-AF3B-4EC2-8F84-F9234F457AAB}" destId="{2B70AC09-C271-44CC-901C-8BC27D785BDC}" srcOrd="0" destOrd="0" presId="urn:microsoft.com/office/officeart/2005/8/layout/process2"/>
    <dgm:cxn modelId="{0DA176DA-2C23-489B-A6D9-A6E1607651D4}" type="presOf" srcId="{9F2570F7-C66F-44A7-921B-22ED1BFA1943}" destId="{1AA76328-8101-45DC-8281-88FCE2F40753}" srcOrd="1" destOrd="0" presId="urn:microsoft.com/office/officeart/2005/8/layout/process2"/>
    <dgm:cxn modelId="{1D45AAE9-735E-43FD-9674-3C83A86FDBCB}" srcId="{C30A2403-C7DA-4D0E-B61A-B6B9D70D580F}" destId="{5CBF5BBD-E267-4B41-84C6-6001F7502897}" srcOrd="3" destOrd="0" parTransId="{DB314169-6895-4D52-856E-DBB50464E46E}" sibTransId="{C8534814-E533-4B17-9580-C6D8A585DD70}"/>
    <dgm:cxn modelId="{5A1F63ED-CD60-462E-AF10-6BDF5E3A9894}" type="presOf" srcId="{43B82E70-7DA5-430C-8E1F-D7A0AA4CBFEF}" destId="{94A83BA5-CFBE-4207-A21C-37BF3BCDA413}" srcOrd="0" destOrd="0" presId="urn:microsoft.com/office/officeart/2005/8/layout/process2"/>
    <dgm:cxn modelId="{8FC76EF5-CE77-486B-8231-2E4C373460A1}" type="presOf" srcId="{07D143A8-5411-4C3B-A417-CDBC3381EEA6}" destId="{C15D73B1-03C2-4475-9770-9F569AAA2664}" srcOrd="0" destOrd="0" presId="urn:microsoft.com/office/officeart/2005/8/layout/process2"/>
    <dgm:cxn modelId="{6FE6E7BA-7806-40AB-8E60-D65CAA194DA4}" type="presParOf" srcId="{14989095-0E14-4A55-9027-36BAC74A408C}" destId="{D17CE12A-98FB-40F5-A2B6-D7811ABB57B4}" srcOrd="0" destOrd="0" presId="urn:microsoft.com/office/officeart/2005/8/layout/process2"/>
    <dgm:cxn modelId="{52A090B6-EBAF-4248-8E2D-BF70144CA73A}" type="presParOf" srcId="{14989095-0E14-4A55-9027-36BAC74A408C}" destId="{94A83BA5-CFBE-4207-A21C-37BF3BCDA413}" srcOrd="1" destOrd="0" presId="urn:microsoft.com/office/officeart/2005/8/layout/process2"/>
    <dgm:cxn modelId="{D4F0B260-C69C-414A-B4FC-81576D596608}" type="presParOf" srcId="{94A83BA5-CFBE-4207-A21C-37BF3BCDA413}" destId="{BDA4867A-4B7A-4B82-B7A1-7C75A9CCCDED}" srcOrd="0" destOrd="0" presId="urn:microsoft.com/office/officeart/2005/8/layout/process2"/>
    <dgm:cxn modelId="{EB97C592-656D-42F3-9C24-F3B59FE8AAD2}" type="presParOf" srcId="{14989095-0E14-4A55-9027-36BAC74A408C}" destId="{2B9948AB-2014-4035-9F2F-FCC17F75B1BE}" srcOrd="2" destOrd="0" presId="urn:microsoft.com/office/officeart/2005/8/layout/process2"/>
    <dgm:cxn modelId="{A0BD54CF-CFA1-4B3B-8ED9-7FB5DF0DC472}" type="presParOf" srcId="{14989095-0E14-4A55-9027-36BAC74A408C}" destId="{70722B77-2A03-4909-857A-A250F3EFB239}" srcOrd="3" destOrd="0" presId="urn:microsoft.com/office/officeart/2005/8/layout/process2"/>
    <dgm:cxn modelId="{766EA84A-B704-41A2-A4E8-32FFE64D8848}" type="presParOf" srcId="{70722B77-2A03-4909-857A-A250F3EFB239}" destId="{49FC8098-1E98-4D98-A758-E293E4BBBB5D}" srcOrd="0" destOrd="0" presId="urn:microsoft.com/office/officeart/2005/8/layout/process2"/>
    <dgm:cxn modelId="{651443B3-0A9D-43E4-9869-33C5C0126EC9}" type="presParOf" srcId="{14989095-0E14-4A55-9027-36BAC74A408C}" destId="{8358E149-93EE-4979-BD28-E4E027EDC65C}" srcOrd="4" destOrd="0" presId="urn:microsoft.com/office/officeart/2005/8/layout/process2"/>
    <dgm:cxn modelId="{6594B5E7-71A4-446A-838E-095F41245E99}" type="presParOf" srcId="{14989095-0E14-4A55-9027-36BAC74A408C}" destId="{55A710B7-ED6D-411F-BC6E-85D36A8CCD44}" srcOrd="5" destOrd="0" presId="urn:microsoft.com/office/officeart/2005/8/layout/process2"/>
    <dgm:cxn modelId="{32950479-3C9F-43D7-B465-194A7FB32DDF}" type="presParOf" srcId="{55A710B7-ED6D-411F-BC6E-85D36A8CCD44}" destId="{1AA76328-8101-45DC-8281-88FCE2F40753}" srcOrd="0" destOrd="0" presId="urn:microsoft.com/office/officeart/2005/8/layout/process2"/>
    <dgm:cxn modelId="{ABFF1CF5-6687-4C00-8944-D7C7CD96ED0A}" type="presParOf" srcId="{14989095-0E14-4A55-9027-36BAC74A408C}" destId="{187EEEA5-2355-4C5F-B4DF-E7DBCB2DF414}" srcOrd="6" destOrd="0" presId="urn:microsoft.com/office/officeart/2005/8/layout/process2"/>
    <dgm:cxn modelId="{99BC0EE5-EC3C-407E-A0A9-5A0236A981FD}" type="presParOf" srcId="{14989095-0E14-4A55-9027-36BAC74A408C}" destId="{A99EA166-55CF-40CF-8EBB-790FD0C09273}" srcOrd="7" destOrd="0" presId="urn:microsoft.com/office/officeart/2005/8/layout/process2"/>
    <dgm:cxn modelId="{EC140857-FEA8-49B6-836A-BE006A493E20}" type="presParOf" srcId="{A99EA166-55CF-40CF-8EBB-790FD0C09273}" destId="{17F566E1-43CD-4423-A963-2197E3FBFB2D}" srcOrd="0" destOrd="0" presId="urn:microsoft.com/office/officeart/2005/8/layout/process2"/>
    <dgm:cxn modelId="{9E5DBC66-33D3-438E-A782-541C254C558B}" type="presParOf" srcId="{14989095-0E14-4A55-9027-36BAC74A408C}" destId="{2B70AC09-C271-44CC-901C-8BC27D785BDC}" srcOrd="8" destOrd="0" presId="urn:microsoft.com/office/officeart/2005/8/layout/process2"/>
    <dgm:cxn modelId="{FCE0B956-FAA2-4573-922D-C92DA1E82BC1}" type="presParOf" srcId="{14989095-0E14-4A55-9027-36BAC74A408C}" destId="{91003186-872C-4B09-842D-78B30E1DA976}" srcOrd="9" destOrd="0" presId="urn:microsoft.com/office/officeart/2005/8/layout/process2"/>
    <dgm:cxn modelId="{1EBA8689-5D86-449A-9F0D-FB6AF5C19343}" type="presParOf" srcId="{91003186-872C-4B09-842D-78B30E1DA976}" destId="{3A47D222-019E-4D25-B23F-B053CB38EAA8}" srcOrd="0" destOrd="0" presId="urn:microsoft.com/office/officeart/2005/8/layout/process2"/>
    <dgm:cxn modelId="{11131601-15F3-4C00-BD16-3D87ED67C43D}" type="presParOf" srcId="{14989095-0E14-4A55-9027-36BAC74A408C}" destId="{C15D73B1-03C2-4475-9770-9F569AAA2664}" srcOrd="10" destOrd="0" presId="urn:microsoft.com/office/officeart/2005/8/layout/process2"/>
    <dgm:cxn modelId="{1A3D6AFD-A062-4B57-A723-E8BA1205305D}" type="presParOf" srcId="{14989095-0E14-4A55-9027-36BAC74A408C}" destId="{07AF4694-9901-4C42-B4FE-9B144D951F55}" srcOrd="11" destOrd="0" presId="urn:microsoft.com/office/officeart/2005/8/layout/process2"/>
    <dgm:cxn modelId="{C300D512-13C7-43AA-959C-8CBC359E7AAC}" type="presParOf" srcId="{07AF4694-9901-4C42-B4FE-9B144D951F55}" destId="{ECC5AAE7-6BF4-4D3E-ABE5-9FEB680B6670}" srcOrd="0" destOrd="0" presId="urn:microsoft.com/office/officeart/2005/8/layout/process2"/>
    <dgm:cxn modelId="{119E2F26-9836-41FA-95E8-C5AC2C13D773}" type="presParOf" srcId="{14989095-0E14-4A55-9027-36BAC74A408C}" destId="{3BDAD552-0F48-4F82-A76F-3DD4312810AE}" srcOrd="1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CE12A-98FB-40F5-A2B6-D7811ABB57B4}">
      <dsp:nvSpPr>
        <dsp:cNvPr id="0" name=""/>
        <dsp:cNvSpPr/>
      </dsp:nvSpPr>
      <dsp:spPr>
        <a:xfrm>
          <a:off x="4300465" y="676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Adat beszerzése</a:t>
          </a:r>
        </a:p>
      </dsp:txBody>
      <dsp:txXfrm>
        <a:off x="4316693" y="16904"/>
        <a:ext cx="1955237" cy="521604"/>
      </dsp:txXfrm>
    </dsp:sp>
    <dsp:sp modelId="{94A83BA5-CFBE-4207-A21C-37BF3BCDA413}">
      <dsp:nvSpPr>
        <dsp:cNvPr id="0" name=""/>
        <dsp:cNvSpPr/>
      </dsp:nvSpPr>
      <dsp:spPr>
        <a:xfrm rot="5400000">
          <a:off x="5190426" y="568588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589365"/>
        <a:ext cx="149597" cy="145440"/>
      </dsp:txXfrm>
    </dsp:sp>
    <dsp:sp modelId="{2B9948AB-2014-4035-9F2F-FCC17F75B1BE}">
      <dsp:nvSpPr>
        <dsp:cNvPr id="0" name=""/>
        <dsp:cNvSpPr/>
      </dsp:nvSpPr>
      <dsp:spPr>
        <a:xfrm>
          <a:off x="4300465" y="831767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Adat előkészítése (tisztítás, transzformáció)</a:t>
          </a:r>
        </a:p>
      </dsp:txBody>
      <dsp:txXfrm>
        <a:off x="4316693" y="847995"/>
        <a:ext cx="1955237" cy="521604"/>
      </dsp:txXfrm>
    </dsp:sp>
    <dsp:sp modelId="{70722B77-2A03-4909-857A-A250F3EFB239}">
      <dsp:nvSpPr>
        <dsp:cNvPr id="0" name=""/>
        <dsp:cNvSpPr/>
      </dsp:nvSpPr>
      <dsp:spPr>
        <a:xfrm rot="5400000">
          <a:off x="5190426" y="1399680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1420457"/>
        <a:ext cx="149597" cy="145440"/>
      </dsp:txXfrm>
    </dsp:sp>
    <dsp:sp modelId="{8358E149-93EE-4979-BD28-E4E027EDC65C}">
      <dsp:nvSpPr>
        <dsp:cNvPr id="0" name=""/>
        <dsp:cNvSpPr/>
      </dsp:nvSpPr>
      <dsp:spPr>
        <a:xfrm>
          <a:off x="4300465" y="1662859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 err="1"/>
            <a:t>Feature</a:t>
          </a:r>
          <a:r>
            <a:rPr lang="hu-HU" sz="1400" kern="1200" dirty="0"/>
            <a:t> kiválasztás</a:t>
          </a:r>
        </a:p>
      </dsp:txBody>
      <dsp:txXfrm>
        <a:off x="4316693" y="1679087"/>
        <a:ext cx="1955237" cy="521604"/>
      </dsp:txXfrm>
    </dsp:sp>
    <dsp:sp modelId="{55A710B7-ED6D-411F-BC6E-85D36A8CCD44}">
      <dsp:nvSpPr>
        <dsp:cNvPr id="0" name=""/>
        <dsp:cNvSpPr/>
      </dsp:nvSpPr>
      <dsp:spPr>
        <a:xfrm rot="5400000">
          <a:off x="5190426" y="2230771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2251548"/>
        <a:ext cx="149597" cy="145440"/>
      </dsp:txXfrm>
    </dsp:sp>
    <dsp:sp modelId="{187EEEA5-2355-4C5F-B4DF-E7DBCB2DF414}">
      <dsp:nvSpPr>
        <dsp:cNvPr id="0" name=""/>
        <dsp:cNvSpPr/>
      </dsp:nvSpPr>
      <dsp:spPr>
        <a:xfrm>
          <a:off x="4300465" y="2493950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Algoritmus kiválasztása és alkalmazása</a:t>
          </a:r>
        </a:p>
      </dsp:txBody>
      <dsp:txXfrm>
        <a:off x="4316693" y="2510178"/>
        <a:ext cx="1955237" cy="521604"/>
      </dsp:txXfrm>
    </dsp:sp>
    <dsp:sp modelId="{A99EA166-55CF-40CF-8EBB-790FD0C09273}">
      <dsp:nvSpPr>
        <dsp:cNvPr id="0" name=""/>
        <dsp:cNvSpPr/>
      </dsp:nvSpPr>
      <dsp:spPr>
        <a:xfrm rot="5400000">
          <a:off x="5190426" y="3061862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3082639"/>
        <a:ext cx="149597" cy="145440"/>
      </dsp:txXfrm>
    </dsp:sp>
    <dsp:sp modelId="{2B70AC09-C271-44CC-901C-8BC27D785BDC}">
      <dsp:nvSpPr>
        <dsp:cNvPr id="0" name=""/>
        <dsp:cNvSpPr/>
      </dsp:nvSpPr>
      <dsp:spPr>
        <a:xfrm>
          <a:off x="4300465" y="3325041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Betanítás</a:t>
          </a:r>
        </a:p>
      </dsp:txBody>
      <dsp:txXfrm>
        <a:off x="4316693" y="3341269"/>
        <a:ext cx="1955237" cy="521604"/>
      </dsp:txXfrm>
    </dsp:sp>
    <dsp:sp modelId="{91003186-872C-4B09-842D-78B30E1DA976}">
      <dsp:nvSpPr>
        <dsp:cNvPr id="0" name=""/>
        <dsp:cNvSpPr/>
      </dsp:nvSpPr>
      <dsp:spPr>
        <a:xfrm rot="5400000">
          <a:off x="5190426" y="3892954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3913731"/>
        <a:ext cx="149597" cy="145440"/>
      </dsp:txXfrm>
    </dsp:sp>
    <dsp:sp modelId="{C15D73B1-03C2-4475-9770-9F569AAA2664}">
      <dsp:nvSpPr>
        <dsp:cNvPr id="0" name=""/>
        <dsp:cNvSpPr/>
      </dsp:nvSpPr>
      <dsp:spPr>
        <a:xfrm>
          <a:off x="4300465" y="4156133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Értékelés, </a:t>
          </a:r>
          <a:r>
            <a:rPr lang="hu-HU" sz="1400" kern="1200" dirty="0" err="1"/>
            <a:t>scoring</a:t>
          </a:r>
          <a:endParaRPr lang="hu-HU" sz="1400" kern="1200" dirty="0"/>
        </a:p>
      </dsp:txBody>
      <dsp:txXfrm>
        <a:off x="4316693" y="4172361"/>
        <a:ext cx="1955237" cy="521604"/>
      </dsp:txXfrm>
    </dsp:sp>
    <dsp:sp modelId="{07AF4694-9901-4C42-B4FE-9B144D951F55}">
      <dsp:nvSpPr>
        <dsp:cNvPr id="0" name=""/>
        <dsp:cNvSpPr/>
      </dsp:nvSpPr>
      <dsp:spPr>
        <a:xfrm rot="5400000">
          <a:off x="5190426" y="4724045"/>
          <a:ext cx="207772" cy="249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u-HU" sz="1000" kern="1200"/>
        </a:p>
      </dsp:txBody>
      <dsp:txXfrm rot="-5400000">
        <a:off x="5219514" y="4744822"/>
        <a:ext cx="149597" cy="145440"/>
      </dsp:txXfrm>
    </dsp:sp>
    <dsp:sp modelId="{3BDAD552-0F48-4F82-A76F-3DD4312810AE}">
      <dsp:nvSpPr>
        <dsp:cNvPr id="0" name=""/>
        <dsp:cNvSpPr/>
      </dsp:nvSpPr>
      <dsp:spPr>
        <a:xfrm>
          <a:off x="4300465" y="4987224"/>
          <a:ext cx="1987693" cy="5540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400" kern="1200" dirty="0"/>
            <a:t>Publikáció</a:t>
          </a:r>
        </a:p>
      </dsp:txBody>
      <dsp:txXfrm>
        <a:off x="4316693" y="5003452"/>
        <a:ext cx="1955237" cy="521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2019. 04. 23.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4/23/2019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ow-old.net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1613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3530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5331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40638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54371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4/23/2019 1:09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Az </a:t>
            </a:r>
            <a:r>
              <a:rPr lang="hu-HU" dirty="0" err="1"/>
              <a:t>Azure</a:t>
            </a:r>
            <a:r>
              <a:rPr lang="hu-HU" dirty="0"/>
              <a:t> a Microsoft </a:t>
            </a:r>
            <a:r>
              <a:rPr lang="hu-HU" dirty="0" err="1"/>
              <a:t>Cloud</a:t>
            </a:r>
            <a:r>
              <a:rPr lang="hu-HU" dirty="0"/>
              <a:t> szolgáltatása.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77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Érdemes megbeszélni a hallgatósággal a </a:t>
            </a:r>
            <a:r>
              <a:rPr lang="hu-HU" dirty="0" err="1"/>
              <a:t>cloud</a:t>
            </a:r>
            <a:r>
              <a:rPr lang="hu-HU" dirty="0"/>
              <a:t> szolgáltatások előnyeit, hátrányait. Mikor érdemes </a:t>
            </a:r>
            <a:r>
              <a:rPr lang="hu-HU" dirty="0" err="1"/>
              <a:t>cloud</a:t>
            </a:r>
            <a:r>
              <a:rPr lang="hu-HU" dirty="0"/>
              <a:t> szolgáltatást igénybe venni és mikor </a:t>
            </a:r>
            <a:r>
              <a:rPr lang="hu-HU" dirty="0" err="1"/>
              <a:t>on-premis-et</a:t>
            </a:r>
            <a:r>
              <a:rPr lang="hu-HU" dirty="0"/>
              <a:t>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22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Támogatott fejlesztői nyelvek: https://jupyter.readthedocs.io/en/latest/projects/kernels.html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02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Az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Studio</a:t>
            </a:r>
            <a:r>
              <a:rPr lang="hu-HU" dirty="0"/>
              <a:t> leegyszerűsíti a gépi tanulást azáltal, hogy egy </a:t>
            </a:r>
            <a:r>
              <a:rPr lang="hu-HU" dirty="0" err="1"/>
              <a:t>drag</a:t>
            </a:r>
            <a:r>
              <a:rPr lang="hu-HU" dirty="0"/>
              <a:t>-and-</a:t>
            </a:r>
            <a:r>
              <a:rPr lang="hu-HU" dirty="0" err="1"/>
              <a:t>drop</a:t>
            </a:r>
            <a:r>
              <a:rPr lang="hu-HU" dirty="0"/>
              <a:t> modellt biztosít, amelyben a munkafolyamatot építi. Az ML </a:t>
            </a:r>
            <a:r>
              <a:rPr lang="hu-HU" dirty="0" err="1"/>
              <a:t>Studio</a:t>
            </a:r>
            <a:r>
              <a:rPr lang="hu-HU" dirty="0"/>
              <a:t> és a munkafolyamatok modellezéséhez kínált modulok gazdag választékával gyakran kifinomult modelleket építhet egyetlen kódsor beírása nélkül. Ez azonban lehetővé teszi az R és Python kód betöltését bárhol a munkafolyamatba, így végtelen rugalmasságot biztosít a modellben.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75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 Studio provides canned implementations of 25 of 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classic algorithms used in machine learning.  It divides them into four categories.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Anomaly detection is the identification of items, events, or observations which do not conform to an expected pattern or other items in a dataset. A classic example is examining a dataset representing banking transactions and detecting potentially fraudulent transactions in that group.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Regression algorithms seek to establish and quantify relationships between variables. By establishing a relationship between a dependent variable and one or more independent variables, regression analysis can enable the value of a dependent variable to be predicted given a set of inputs with a quantifiable accuracy. A great example can be seen at </a:t>
            </a: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https://how-old.net/#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site that lets you upload a photo and then guesses your age with uncanny accuracy. The site uses Azure Machine Learning and combines classic regression with advanced image recognition.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 of classification algorithms is to identify the category to which an observation belongs based on training data consisting of observations which have already been classified (assigned to a category). A great example is determining whether an e-mail belongs to the "spam" category or the "not-spam" category.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 seeks to group a set of objects in such a way that objects in the same group (called a cluster) are more similar to each other than to those in other groups (clusters).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94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60108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24224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3 perc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096C5-D888-438D-B408-AF5E631FDC8B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5353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3732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82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199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23/04/2019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23/04/2019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23/04/2019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23/04/2019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  <p:sldLayoutId id="2147483698" r:id="rId18"/>
    <p:sldLayoutId id="214748369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23/04/2019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hu-hu/free/students/" TargetMode="External"/><Relationship Id="rId2" Type="http://schemas.openxmlformats.org/officeDocument/2006/relationships/hyperlink" Target="https://azureforeducation.microsoft.com/hu-hu/Institutions" TargetMode="Externa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azure.microsoft.com/en-us/training/" TargetMode="External"/><Relationship Id="rId4" Type="http://schemas.openxmlformats.org/officeDocument/2006/relationships/hyperlink" Target="https://notebooks.azure.com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hu-hu/free/students/#free-products-sectio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notebooks.azure.com/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 err="1"/>
              <a:t>Azure</a:t>
            </a:r>
            <a:r>
              <a:rPr lang="hu-HU" sz="2800" dirty="0"/>
              <a:t> elemzési szolgáltatások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E5D9E18-2188-42EE-95B8-CF992F8A7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10</a:t>
            </a:fld>
            <a:endParaRPr lang="en-US"/>
          </a:p>
        </p:txBody>
      </p:sp>
      <p:sp>
        <p:nvSpPr>
          <p:cNvPr id="4" name="Cím 3">
            <a:extLst>
              <a:ext uri="{FF2B5EF4-FFF2-40B4-BE49-F238E27FC236}">
                <a16:creationId xmlns:a16="http://schemas.microsoft.com/office/drawing/2014/main" id="{07DE65AA-9929-4340-A214-0B0EC2C8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44" y="143729"/>
            <a:ext cx="10972800" cy="1311128"/>
          </a:xfrm>
        </p:spPr>
        <p:txBody>
          <a:bodyPr>
            <a:normAutofit fontScale="90000"/>
          </a:bodyPr>
          <a:lstStyle/>
          <a:p>
            <a:r>
              <a:rPr lang="it-IT" dirty="0"/>
              <a:t>Cortana Analytics Suite</a:t>
            </a:r>
            <a:endParaRPr lang="hu-HU" dirty="0"/>
          </a:p>
        </p:txBody>
      </p:sp>
      <p:grpSp>
        <p:nvGrpSpPr>
          <p:cNvPr id="6" name="Group 16">
            <a:extLst>
              <a:ext uri="{FF2B5EF4-FFF2-40B4-BE49-F238E27FC236}">
                <a16:creationId xmlns:a16="http://schemas.microsoft.com/office/drawing/2014/main" id="{7AB06FC5-0119-4781-90C9-3ABA212EA62E}"/>
              </a:ext>
            </a:extLst>
          </p:cNvPr>
          <p:cNvGrpSpPr/>
          <p:nvPr/>
        </p:nvGrpSpPr>
        <p:grpSpPr>
          <a:xfrm>
            <a:off x="10403224" y="2613669"/>
            <a:ext cx="463664" cy="2133427"/>
            <a:chOff x="10611830" y="3082745"/>
            <a:chExt cx="472961" cy="2176206"/>
          </a:xfrm>
        </p:grpSpPr>
        <p:cxnSp>
          <p:nvCxnSpPr>
            <p:cNvPr id="7" name="Straight Connector 103">
              <a:extLst>
                <a:ext uri="{FF2B5EF4-FFF2-40B4-BE49-F238E27FC236}">
                  <a16:creationId xmlns:a16="http://schemas.microsoft.com/office/drawing/2014/main" id="{586CCDC6-9CA8-4A53-ACB1-C221A969053C}"/>
                </a:ext>
              </a:extLst>
            </p:cNvPr>
            <p:cNvCxnSpPr/>
            <p:nvPr/>
          </p:nvCxnSpPr>
          <p:spPr>
            <a:xfrm>
              <a:off x="10826434" y="3082745"/>
              <a:ext cx="6378" cy="2169658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8" name="Straight Connector 104">
              <a:extLst>
                <a:ext uri="{FF2B5EF4-FFF2-40B4-BE49-F238E27FC236}">
                  <a16:creationId xmlns:a16="http://schemas.microsoft.com/office/drawing/2014/main" id="{93164036-52B5-4FBE-A60C-BADC60A24B11}"/>
                </a:ext>
              </a:extLst>
            </p:cNvPr>
            <p:cNvCxnSpPr/>
            <p:nvPr/>
          </p:nvCxnSpPr>
          <p:spPr>
            <a:xfrm>
              <a:off x="10611830" y="3082745"/>
              <a:ext cx="214604" cy="1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9" name="Straight Connector 107">
              <a:extLst>
                <a:ext uri="{FF2B5EF4-FFF2-40B4-BE49-F238E27FC236}">
                  <a16:creationId xmlns:a16="http://schemas.microsoft.com/office/drawing/2014/main" id="{AC4B0C7A-AE14-4AD9-A40A-E8358CB32D0F}"/>
                </a:ext>
              </a:extLst>
            </p:cNvPr>
            <p:cNvCxnSpPr/>
            <p:nvPr/>
          </p:nvCxnSpPr>
          <p:spPr>
            <a:xfrm flipV="1">
              <a:off x="10611830" y="5258632"/>
              <a:ext cx="214604" cy="319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10" name="Straight Connector 111">
              <a:extLst>
                <a:ext uri="{FF2B5EF4-FFF2-40B4-BE49-F238E27FC236}">
                  <a16:creationId xmlns:a16="http://schemas.microsoft.com/office/drawing/2014/main" id="{04B851A4-AAFF-478E-A019-3A774D3CB218}"/>
                </a:ext>
              </a:extLst>
            </p:cNvPr>
            <p:cNvCxnSpPr>
              <a:stCxn id="48" idx="3"/>
            </p:cNvCxnSpPr>
            <p:nvPr/>
          </p:nvCxnSpPr>
          <p:spPr>
            <a:xfrm flipV="1">
              <a:off x="10675765" y="4402623"/>
              <a:ext cx="409026" cy="2906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</p:grpSp>
      <p:cxnSp>
        <p:nvCxnSpPr>
          <p:cNvPr id="11" name="Straight Connector 112">
            <a:extLst>
              <a:ext uri="{FF2B5EF4-FFF2-40B4-BE49-F238E27FC236}">
                <a16:creationId xmlns:a16="http://schemas.microsoft.com/office/drawing/2014/main" id="{2D7AAE06-02C6-4657-966C-7453B5DEC4FB}"/>
              </a:ext>
            </a:extLst>
          </p:cNvPr>
          <p:cNvCxnSpPr/>
          <p:nvPr/>
        </p:nvCxnSpPr>
        <p:spPr>
          <a:xfrm flipV="1">
            <a:off x="10410835" y="5444085"/>
            <a:ext cx="520199" cy="6391"/>
          </a:xfrm>
          <a:prstGeom prst="line">
            <a:avLst/>
          </a:prstGeom>
          <a:noFill/>
          <a:ln w="22225" cap="sq" cmpd="sng" algn="ctr">
            <a:solidFill>
              <a:sysClr val="window" lastClr="FFFFFF"/>
            </a:solidFill>
            <a:prstDash val="solid"/>
            <a:miter lim="800000"/>
            <a:headEnd type="none"/>
            <a:tailEnd type="none"/>
          </a:ln>
          <a:effectLst/>
        </p:spPr>
      </p:cxnSp>
      <p:grpSp>
        <p:nvGrpSpPr>
          <p:cNvPr id="12" name="Group 15">
            <a:extLst>
              <a:ext uri="{FF2B5EF4-FFF2-40B4-BE49-F238E27FC236}">
                <a16:creationId xmlns:a16="http://schemas.microsoft.com/office/drawing/2014/main" id="{344E7BEA-BF40-49C9-9267-64001A910379}"/>
              </a:ext>
            </a:extLst>
          </p:cNvPr>
          <p:cNvGrpSpPr/>
          <p:nvPr/>
        </p:nvGrpSpPr>
        <p:grpSpPr>
          <a:xfrm>
            <a:off x="8370176" y="5298132"/>
            <a:ext cx="2095723" cy="986067"/>
            <a:chOff x="8538017" y="4739224"/>
            <a:chExt cx="2137748" cy="1005840"/>
          </a:xfrm>
        </p:grpSpPr>
        <p:sp>
          <p:nvSpPr>
            <p:cNvPr id="13" name="Rectangle 44">
              <a:extLst>
                <a:ext uri="{FF2B5EF4-FFF2-40B4-BE49-F238E27FC236}">
                  <a16:creationId xmlns:a16="http://schemas.microsoft.com/office/drawing/2014/main" id="{2A1926C0-958E-4A01-A730-54063D9ECA9D}"/>
                </a:ext>
              </a:extLst>
            </p:cNvPr>
            <p:cNvSpPr/>
            <p:nvPr/>
          </p:nvSpPr>
          <p:spPr bwMode="auto">
            <a:xfrm>
              <a:off x="8538017" y="4739224"/>
              <a:ext cx="2137748" cy="1005840"/>
            </a:xfrm>
            <a:prstGeom prst="rect">
              <a:avLst/>
            </a:prstGeom>
            <a:solidFill>
              <a:srgbClr val="003C6C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Business Scenarios</a:t>
              </a:r>
            </a:p>
          </p:txBody>
        </p:sp>
        <p:sp>
          <p:nvSpPr>
            <p:cNvPr id="14" name="Rectangle 128">
              <a:extLst>
                <a:ext uri="{FF2B5EF4-FFF2-40B4-BE49-F238E27FC236}">
                  <a16:creationId xmlns:a16="http://schemas.microsoft.com/office/drawing/2014/main" id="{32EA2D30-4661-45BE-87B6-300A85DB8675}"/>
                </a:ext>
              </a:extLst>
            </p:cNvPr>
            <p:cNvSpPr/>
            <p:nvPr/>
          </p:nvSpPr>
          <p:spPr>
            <a:xfrm>
              <a:off x="9204618" y="5056791"/>
              <a:ext cx="1357304" cy="6479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Recommendations,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customer churn,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forecasting, etc.</a:t>
              </a:r>
            </a:p>
          </p:txBody>
        </p:sp>
        <p:grpSp>
          <p:nvGrpSpPr>
            <p:cNvPr id="15" name="Group 127">
              <a:extLst>
                <a:ext uri="{FF2B5EF4-FFF2-40B4-BE49-F238E27FC236}">
                  <a16:creationId xmlns:a16="http://schemas.microsoft.com/office/drawing/2014/main" id="{A06A4E93-59BC-4F65-916A-7575BAD59F11}"/>
                </a:ext>
              </a:extLst>
            </p:cNvPr>
            <p:cNvGrpSpPr/>
            <p:nvPr/>
          </p:nvGrpSpPr>
          <p:grpSpPr>
            <a:xfrm>
              <a:off x="8754885" y="5208429"/>
              <a:ext cx="433307" cy="352792"/>
              <a:chOff x="-2530475" y="305948"/>
              <a:chExt cx="1119187" cy="911226"/>
            </a:xfrm>
            <a:solidFill>
              <a:sysClr val="window" lastClr="FFFFFF"/>
            </a:solidFill>
          </p:grpSpPr>
          <p:sp>
            <p:nvSpPr>
              <p:cNvPr id="16" name="Freeform 31">
                <a:extLst>
                  <a:ext uri="{FF2B5EF4-FFF2-40B4-BE49-F238E27FC236}">
                    <a16:creationId xmlns:a16="http://schemas.microsoft.com/office/drawing/2014/main" id="{C2ED2DE3-B08E-408B-B828-72CF672795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530475" y="305948"/>
                <a:ext cx="1119187" cy="622300"/>
              </a:xfrm>
              <a:custGeom>
                <a:avLst/>
                <a:gdLst>
                  <a:gd name="T0" fmla="*/ 296 w 296"/>
                  <a:gd name="T1" fmla="*/ 24 h 164"/>
                  <a:gd name="T2" fmla="*/ 290 w 296"/>
                  <a:gd name="T3" fmla="*/ 24 h 164"/>
                  <a:gd name="T4" fmla="*/ 288 w 296"/>
                  <a:gd name="T5" fmla="*/ 149 h 164"/>
                  <a:gd name="T6" fmla="*/ 291 w 296"/>
                  <a:gd name="T7" fmla="*/ 154 h 164"/>
                  <a:gd name="T8" fmla="*/ 287 w 296"/>
                  <a:gd name="T9" fmla="*/ 164 h 164"/>
                  <a:gd name="T10" fmla="*/ 9 w 296"/>
                  <a:gd name="T11" fmla="*/ 164 h 164"/>
                  <a:gd name="T12" fmla="*/ 9 w 296"/>
                  <a:gd name="T13" fmla="*/ 24 h 164"/>
                  <a:gd name="T14" fmla="*/ 0 w 296"/>
                  <a:gd name="T15" fmla="*/ 24 h 164"/>
                  <a:gd name="T16" fmla="*/ 0 w 296"/>
                  <a:gd name="T17" fmla="*/ 0 h 164"/>
                  <a:gd name="T18" fmla="*/ 296 w 296"/>
                  <a:gd name="T19" fmla="*/ 0 h 164"/>
                  <a:gd name="T20" fmla="*/ 296 w 296"/>
                  <a:gd name="T21" fmla="*/ 24 h 164"/>
                  <a:gd name="T22" fmla="*/ 32 w 296"/>
                  <a:gd name="T23" fmla="*/ 139 h 164"/>
                  <a:gd name="T24" fmla="*/ 264 w 296"/>
                  <a:gd name="T25" fmla="*/ 139 h 164"/>
                  <a:gd name="T26" fmla="*/ 264 w 296"/>
                  <a:gd name="T27" fmla="*/ 27 h 164"/>
                  <a:gd name="T28" fmla="*/ 263 w 296"/>
                  <a:gd name="T29" fmla="*/ 25 h 164"/>
                  <a:gd name="T30" fmla="*/ 263 w 296"/>
                  <a:gd name="T31" fmla="*/ 25 h 164"/>
                  <a:gd name="T32" fmla="*/ 32 w 296"/>
                  <a:gd name="T33" fmla="*/ 25 h 164"/>
                  <a:gd name="T34" fmla="*/ 32 w 296"/>
                  <a:gd name="T35" fmla="*/ 13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6" h="164">
                    <a:moveTo>
                      <a:pt x="296" y="24"/>
                    </a:moveTo>
                    <a:cubicBezTo>
                      <a:pt x="294" y="24"/>
                      <a:pt x="292" y="24"/>
                      <a:pt x="290" y="24"/>
                    </a:cubicBezTo>
                    <a:cubicBezTo>
                      <a:pt x="288" y="34"/>
                      <a:pt x="287" y="134"/>
                      <a:pt x="288" y="149"/>
                    </a:cubicBezTo>
                    <a:cubicBezTo>
                      <a:pt x="288" y="151"/>
                      <a:pt x="290" y="152"/>
                      <a:pt x="291" y="154"/>
                    </a:cubicBezTo>
                    <a:cubicBezTo>
                      <a:pt x="290" y="157"/>
                      <a:pt x="288" y="160"/>
                      <a:pt x="287" y="164"/>
                    </a:cubicBezTo>
                    <a:cubicBezTo>
                      <a:pt x="195" y="164"/>
                      <a:pt x="102" y="164"/>
                      <a:pt x="9" y="164"/>
                    </a:cubicBezTo>
                    <a:cubicBezTo>
                      <a:pt x="9" y="118"/>
                      <a:pt x="9" y="72"/>
                      <a:pt x="9" y="24"/>
                    </a:cubicBezTo>
                    <a:cubicBezTo>
                      <a:pt x="5" y="24"/>
                      <a:pt x="2" y="24"/>
                      <a:pt x="0" y="24"/>
                    </a:cubicBezTo>
                    <a:cubicBezTo>
                      <a:pt x="0" y="16"/>
                      <a:pt x="0" y="8"/>
                      <a:pt x="0" y="0"/>
                    </a:cubicBezTo>
                    <a:cubicBezTo>
                      <a:pt x="99" y="0"/>
                      <a:pt x="197" y="0"/>
                      <a:pt x="296" y="0"/>
                    </a:cubicBezTo>
                    <a:cubicBezTo>
                      <a:pt x="296" y="8"/>
                      <a:pt x="296" y="16"/>
                      <a:pt x="296" y="24"/>
                    </a:cubicBezTo>
                    <a:close/>
                    <a:moveTo>
                      <a:pt x="32" y="139"/>
                    </a:moveTo>
                    <a:cubicBezTo>
                      <a:pt x="110" y="139"/>
                      <a:pt x="187" y="139"/>
                      <a:pt x="264" y="139"/>
                    </a:cubicBezTo>
                    <a:cubicBezTo>
                      <a:pt x="264" y="102"/>
                      <a:pt x="264" y="64"/>
                      <a:pt x="264" y="27"/>
                    </a:cubicBezTo>
                    <a:cubicBezTo>
                      <a:pt x="264" y="27"/>
                      <a:pt x="264" y="26"/>
                      <a:pt x="263" y="25"/>
                    </a:cubicBezTo>
                    <a:cubicBezTo>
                      <a:pt x="263" y="25"/>
                      <a:pt x="262" y="24"/>
                      <a:pt x="263" y="25"/>
                    </a:cubicBezTo>
                    <a:cubicBezTo>
                      <a:pt x="186" y="25"/>
                      <a:pt x="109" y="25"/>
                      <a:pt x="32" y="25"/>
                    </a:cubicBezTo>
                    <a:cubicBezTo>
                      <a:pt x="32" y="63"/>
                      <a:pt x="32" y="101"/>
                      <a:pt x="32" y="139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B96AE4F1-B167-4AFD-A250-33A6F60066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12975" y="961586"/>
                <a:ext cx="514350" cy="255588"/>
              </a:xfrm>
              <a:custGeom>
                <a:avLst/>
                <a:gdLst>
                  <a:gd name="T0" fmla="*/ 0 w 136"/>
                  <a:gd name="T1" fmla="*/ 67 h 67"/>
                  <a:gd name="T2" fmla="*/ 0 w 136"/>
                  <a:gd name="T3" fmla="*/ 52 h 67"/>
                  <a:gd name="T4" fmla="*/ 27 w 136"/>
                  <a:gd name="T5" fmla="*/ 51 h 67"/>
                  <a:gd name="T6" fmla="*/ 55 w 136"/>
                  <a:gd name="T7" fmla="*/ 51 h 67"/>
                  <a:gd name="T8" fmla="*/ 55 w 136"/>
                  <a:gd name="T9" fmla="*/ 0 h 67"/>
                  <a:gd name="T10" fmla="*/ 79 w 136"/>
                  <a:gd name="T11" fmla="*/ 0 h 67"/>
                  <a:gd name="T12" fmla="*/ 79 w 136"/>
                  <a:gd name="T13" fmla="*/ 50 h 67"/>
                  <a:gd name="T14" fmla="*/ 107 w 136"/>
                  <a:gd name="T15" fmla="*/ 51 h 67"/>
                  <a:gd name="T16" fmla="*/ 136 w 136"/>
                  <a:gd name="T17" fmla="*/ 51 h 67"/>
                  <a:gd name="T18" fmla="*/ 136 w 136"/>
                  <a:gd name="T19" fmla="*/ 67 h 67"/>
                  <a:gd name="T20" fmla="*/ 0 w 136"/>
                  <a:gd name="T21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6" h="67">
                    <a:moveTo>
                      <a:pt x="0" y="67"/>
                    </a:moveTo>
                    <a:cubicBezTo>
                      <a:pt x="0" y="62"/>
                      <a:pt x="0" y="58"/>
                      <a:pt x="0" y="52"/>
                    </a:cubicBezTo>
                    <a:cubicBezTo>
                      <a:pt x="9" y="50"/>
                      <a:pt x="18" y="51"/>
                      <a:pt x="27" y="51"/>
                    </a:cubicBezTo>
                    <a:cubicBezTo>
                      <a:pt x="36" y="51"/>
                      <a:pt x="45" y="51"/>
                      <a:pt x="55" y="51"/>
                    </a:cubicBezTo>
                    <a:cubicBezTo>
                      <a:pt x="55" y="34"/>
                      <a:pt x="55" y="18"/>
                      <a:pt x="55" y="0"/>
                    </a:cubicBezTo>
                    <a:cubicBezTo>
                      <a:pt x="63" y="0"/>
                      <a:pt x="71" y="0"/>
                      <a:pt x="79" y="0"/>
                    </a:cubicBezTo>
                    <a:cubicBezTo>
                      <a:pt x="79" y="16"/>
                      <a:pt x="79" y="33"/>
                      <a:pt x="79" y="50"/>
                    </a:cubicBezTo>
                    <a:cubicBezTo>
                      <a:pt x="89" y="52"/>
                      <a:pt x="98" y="51"/>
                      <a:pt x="107" y="51"/>
                    </a:cubicBezTo>
                    <a:cubicBezTo>
                      <a:pt x="116" y="51"/>
                      <a:pt x="125" y="51"/>
                      <a:pt x="136" y="51"/>
                    </a:cubicBezTo>
                    <a:cubicBezTo>
                      <a:pt x="136" y="57"/>
                      <a:pt x="136" y="62"/>
                      <a:pt x="136" y="67"/>
                    </a:cubicBezTo>
                    <a:cubicBezTo>
                      <a:pt x="91" y="67"/>
                      <a:pt x="45" y="67"/>
                      <a:pt x="0" y="6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D2416CF5-940A-4666-84A0-FDBB6C191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876426" y="472635"/>
                <a:ext cx="268288" cy="269874"/>
              </a:xfrm>
              <a:custGeom>
                <a:avLst/>
                <a:gdLst>
                  <a:gd name="T0" fmla="*/ 16 w 71"/>
                  <a:gd name="T1" fmla="*/ 71 h 71"/>
                  <a:gd name="T2" fmla="*/ 0 w 71"/>
                  <a:gd name="T3" fmla="*/ 54 h 71"/>
                  <a:gd name="T4" fmla="*/ 0 w 71"/>
                  <a:gd name="T5" fmla="*/ 17 h 71"/>
                  <a:gd name="T6" fmla="*/ 17 w 71"/>
                  <a:gd name="T7" fmla="*/ 0 h 71"/>
                  <a:gd name="T8" fmla="*/ 31 w 71"/>
                  <a:gd name="T9" fmla="*/ 0 h 71"/>
                  <a:gd name="T10" fmla="*/ 31 w 71"/>
                  <a:gd name="T11" fmla="*/ 36 h 71"/>
                  <a:gd name="T12" fmla="*/ 38 w 71"/>
                  <a:gd name="T13" fmla="*/ 36 h 71"/>
                  <a:gd name="T14" fmla="*/ 38 w 71"/>
                  <a:gd name="T15" fmla="*/ 0 h 71"/>
                  <a:gd name="T16" fmla="*/ 52 w 71"/>
                  <a:gd name="T17" fmla="*/ 0 h 71"/>
                  <a:gd name="T18" fmla="*/ 71 w 71"/>
                  <a:gd name="T19" fmla="*/ 20 h 71"/>
                  <a:gd name="T20" fmla="*/ 71 w 71"/>
                  <a:gd name="T21" fmla="*/ 54 h 71"/>
                  <a:gd name="T22" fmla="*/ 52 w 71"/>
                  <a:gd name="T23" fmla="*/ 71 h 71"/>
                  <a:gd name="T24" fmla="*/ 16 w 71"/>
                  <a:gd name="T25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71">
                    <a:moveTo>
                      <a:pt x="16" y="71"/>
                    </a:moveTo>
                    <a:cubicBezTo>
                      <a:pt x="11" y="66"/>
                      <a:pt x="6" y="61"/>
                      <a:pt x="0" y="54"/>
                    </a:cubicBezTo>
                    <a:cubicBezTo>
                      <a:pt x="0" y="43"/>
                      <a:pt x="0" y="30"/>
                      <a:pt x="0" y="17"/>
                    </a:cubicBezTo>
                    <a:cubicBezTo>
                      <a:pt x="5" y="12"/>
                      <a:pt x="11" y="6"/>
                      <a:pt x="17" y="0"/>
                    </a:cubicBezTo>
                    <a:cubicBezTo>
                      <a:pt x="21" y="0"/>
                      <a:pt x="25" y="0"/>
                      <a:pt x="31" y="0"/>
                    </a:cubicBezTo>
                    <a:cubicBezTo>
                      <a:pt x="31" y="12"/>
                      <a:pt x="31" y="24"/>
                      <a:pt x="31" y="36"/>
                    </a:cubicBezTo>
                    <a:cubicBezTo>
                      <a:pt x="34" y="36"/>
                      <a:pt x="36" y="36"/>
                      <a:pt x="38" y="36"/>
                    </a:cubicBezTo>
                    <a:cubicBezTo>
                      <a:pt x="38" y="24"/>
                      <a:pt x="38" y="13"/>
                      <a:pt x="38" y="0"/>
                    </a:cubicBezTo>
                    <a:cubicBezTo>
                      <a:pt x="43" y="0"/>
                      <a:pt x="48" y="0"/>
                      <a:pt x="52" y="0"/>
                    </a:cubicBezTo>
                    <a:cubicBezTo>
                      <a:pt x="58" y="6"/>
                      <a:pt x="64" y="12"/>
                      <a:pt x="71" y="20"/>
                    </a:cubicBezTo>
                    <a:cubicBezTo>
                      <a:pt x="71" y="30"/>
                      <a:pt x="71" y="42"/>
                      <a:pt x="71" y="54"/>
                    </a:cubicBezTo>
                    <a:cubicBezTo>
                      <a:pt x="65" y="59"/>
                      <a:pt x="60" y="65"/>
                      <a:pt x="52" y="71"/>
                    </a:cubicBezTo>
                    <a:cubicBezTo>
                      <a:pt x="42" y="71"/>
                      <a:pt x="30" y="71"/>
                      <a:pt x="16" y="7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6F884E0D-461D-4AAC-91C0-1676C2A58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349499" y="472635"/>
                <a:ext cx="393701" cy="314326"/>
              </a:xfrm>
              <a:custGeom>
                <a:avLst/>
                <a:gdLst>
                  <a:gd name="T0" fmla="*/ 104 w 104"/>
                  <a:gd name="T1" fmla="*/ 76 h 83"/>
                  <a:gd name="T2" fmla="*/ 104 w 104"/>
                  <a:gd name="T3" fmla="*/ 83 h 83"/>
                  <a:gd name="T4" fmla="*/ 0 w 104"/>
                  <a:gd name="T5" fmla="*/ 83 h 83"/>
                  <a:gd name="T6" fmla="*/ 0 w 104"/>
                  <a:gd name="T7" fmla="*/ 1 h 83"/>
                  <a:gd name="T8" fmla="*/ 7 w 104"/>
                  <a:gd name="T9" fmla="*/ 0 h 83"/>
                  <a:gd name="T10" fmla="*/ 7 w 104"/>
                  <a:gd name="T11" fmla="*/ 76 h 83"/>
                  <a:gd name="T12" fmla="*/ 104 w 104"/>
                  <a:gd name="T13" fmla="*/ 7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83">
                    <a:moveTo>
                      <a:pt x="104" y="76"/>
                    </a:moveTo>
                    <a:cubicBezTo>
                      <a:pt x="104" y="79"/>
                      <a:pt x="104" y="81"/>
                      <a:pt x="104" y="83"/>
                    </a:cubicBezTo>
                    <a:cubicBezTo>
                      <a:pt x="69" y="83"/>
                      <a:pt x="36" y="83"/>
                      <a:pt x="0" y="83"/>
                    </a:cubicBezTo>
                    <a:cubicBezTo>
                      <a:pt x="0" y="56"/>
                      <a:pt x="0" y="29"/>
                      <a:pt x="0" y="1"/>
                    </a:cubicBezTo>
                    <a:cubicBezTo>
                      <a:pt x="2" y="0"/>
                      <a:pt x="4" y="0"/>
                      <a:pt x="7" y="0"/>
                    </a:cubicBezTo>
                    <a:cubicBezTo>
                      <a:pt x="7" y="25"/>
                      <a:pt x="7" y="50"/>
                      <a:pt x="7" y="76"/>
                    </a:cubicBezTo>
                    <a:cubicBezTo>
                      <a:pt x="40" y="76"/>
                      <a:pt x="72" y="76"/>
                      <a:pt x="104" y="7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BC4CEBDE-1B5E-48CD-9CF2-21A5B5222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27239" y="456761"/>
                <a:ext cx="22226" cy="273051"/>
              </a:xfrm>
              <a:custGeom>
                <a:avLst/>
                <a:gdLst>
                  <a:gd name="T0" fmla="*/ 0 w 6"/>
                  <a:gd name="T1" fmla="*/ 0 h 72"/>
                  <a:gd name="T2" fmla="*/ 6 w 6"/>
                  <a:gd name="T3" fmla="*/ 0 h 72"/>
                  <a:gd name="T4" fmla="*/ 6 w 6"/>
                  <a:gd name="T5" fmla="*/ 72 h 72"/>
                  <a:gd name="T6" fmla="*/ 0 w 6"/>
                  <a:gd name="T7" fmla="*/ 72 h 72"/>
                  <a:gd name="T8" fmla="*/ 0 w 6"/>
                  <a:gd name="T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72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6" y="24"/>
                      <a:pt x="6" y="48"/>
                      <a:pt x="6" y="72"/>
                    </a:cubicBezTo>
                    <a:cubicBezTo>
                      <a:pt x="4" y="72"/>
                      <a:pt x="2" y="72"/>
                      <a:pt x="0" y="72"/>
                    </a:cubicBezTo>
                    <a:cubicBezTo>
                      <a:pt x="0" y="48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40EF1A57-E56B-46D3-879D-926C5A3A1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87563" y="518673"/>
                <a:ext cx="22226" cy="211139"/>
              </a:xfrm>
              <a:custGeom>
                <a:avLst/>
                <a:gdLst>
                  <a:gd name="T0" fmla="*/ 0 w 6"/>
                  <a:gd name="T1" fmla="*/ 0 h 56"/>
                  <a:gd name="T2" fmla="*/ 6 w 6"/>
                  <a:gd name="T3" fmla="*/ 0 h 56"/>
                  <a:gd name="T4" fmla="*/ 6 w 6"/>
                  <a:gd name="T5" fmla="*/ 56 h 56"/>
                  <a:gd name="T6" fmla="*/ 0 w 6"/>
                  <a:gd name="T7" fmla="*/ 56 h 56"/>
                  <a:gd name="T8" fmla="*/ 0 w 6"/>
                  <a:gd name="T9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6">
                    <a:moveTo>
                      <a:pt x="0" y="0"/>
                    </a:moveTo>
                    <a:cubicBezTo>
                      <a:pt x="2" y="0"/>
                      <a:pt x="4" y="0"/>
                      <a:pt x="6" y="0"/>
                    </a:cubicBezTo>
                    <a:cubicBezTo>
                      <a:pt x="6" y="19"/>
                      <a:pt x="6" y="37"/>
                      <a:pt x="6" y="56"/>
                    </a:cubicBezTo>
                    <a:cubicBezTo>
                      <a:pt x="4" y="56"/>
                      <a:pt x="2" y="56"/>
                      <a:pt x="0" y="56"/>
                    </a:cubicBezTo>
                    <a:cubicBezTo>
                      <a:pt x="0" y="37"/>
                      <a:pt x="0" y="19"/>
                      <a:pt x="0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22" name="Group 14">
            <a:extLst>
              <a:ext uri="{FF2B5EF4-FFF2-40B4-BE49-F238E27FC236}">
                <a16:creationId xmlns:a16="http://schemas.microsoft.com/office/drawing/2014/main" id="{2142EAEB-D53A-414E-8EBF-AAEE356676B3}"/>
              </a:ext>
            </a:extLst>
          </p:cNvPr>
          <p:cNvGrpSpPr/>
          <p:nvPr/>
        </p:nvGrpSpPr>
        <p:grpSpPr>
          <a:xfrm>
            <a:off x="8370180" y="4206404"/>
            <a:ext cx="2095725" cy="986067"/>
            <a:chOff x="8538016" y="3277427"/>
            <a:chExt cx="2137749" cy="1005840"/>
          </a:xfrm>
        </p:grpSpPr>
        <p:sp>
          <p:nvSpPr>
            <p:cNvPr id="23" name="Rectangle 95">
              <a:extLst>
                <a:ext uri="{FF2B5EF4-FFF2-40B4-BE49-F238E27FC236}">
                  <a16:creationId xmlns:a16="http://schemas.microsoft.com/office/drawing/2014/main" id="{4CECD85F-C0B8-416B-8809-6E04E6D3636B}"/>
                </a:ext>
              </a:extLst>
            </p:cNvPr>
            <p:cNvSpPr/>
            <p:nvPr/>
          </p:nvSpPr>
          <p:spPr bwMode="auto">
            <a:xfrm>
              <a:off x="8538016" y="3277427"/>
              <a:ext cx="2137749" cy="1005840"/>
            </a:xfrm>
            <a:prstGeom prst="rect">
              <a:avLst/>
            </a:prstGeom>
            <a:solidFill>
              <a:srgbClr val="003C6C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Perceptual Intelligence</a:t>
              </a:r>
            </a:p>
          </p:txBody>
        </p:sp>
        <p:sp>
          <p:nvSpPr>
            <p:cNvPr id="24" name="Rectangle 124">
              <a:extLst>
                <a:ext uri="{FF2B5EF4-FFF2-40B4-BE49-F238E27FC236}">
                  <a16:creationId xmlns:a16="http://schemas.microsoft.com/office/drawing/2014/main" id="{AFCC73AF-2CF9-4D6F-B04F-58426170F84C}"/>
                </a:ext>
              </a:extLst>
            </p:cNvPr>
            <p:cNvSpPr/>
            <p:nvPr/>
          </p:nvSpPr>
          <p:spPr>
            <a:xfrm>
              <a:off x="9204619" y="3670433"/>
              <a:ext cx="873757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Face, vision</a:t>
              </a: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B322D45A-E5FE-48A9-ADC4-230301AB23F7}"/>
                </a:ext>
              </a:extLst>
            </p:cNvPr>
            <p:cNvSpPr/>
            <p:nvPr/>
          </p:nvSpPr>
          <p:spPr>
            <a:xfrm>
              <a:off x="9204619" y="3990981"/>
              <a:ext cx="921177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Speech, text</a:t>
              </a:r>
            </a:p>
          </p:txBody>
        </p:sp>
        <p:grpSp>
          <p:nvGrpSpPr>
            <p:cNvPr id="26" name="Group 94">
              <a:extLst>
                <a:ext uri="{FF2B5EF4-FFF2-40B4-BE49-F238E27FC236}">
                  <a16:creationId xmlns:a16="http://schemas.microsoft.com/office/drawing/2014/main" id="{218D8EF2-0931-487C-9731-70AF8E81A33D}"/>
                </a:ext>
              </a:extLst>
            </p:cNvPr>
            <p:cNvGrpSpPr/>
            <p:nvPr/>
          </p:nvGrpSpPr>
          <p:grpSpPr>
            <a:xfrm>
              <a:off x="8892356" y="3676097"/>
              <a:ext cx="269629" cy="255077"/>
              <a:chOff x="3248025" y="1189989"/>
              <a:chExt cx="5153661" cy="4875531"/>
            </a:xfrm>
            <a:solidFill>
              <a:sysClr val="window" lastClr="FFFFFF"/>
            </a:solidFill>
          </p:grpSpPr>
          <p:sp>
            <p:nvSpPr>
              <p:cNvPr id="42" name="Freeform 98">
                <a:extLst>
                  <a:ext uri="{FF2B5EF4-FFF2-40B4-BE49-F238E27FC236}">
                    <a16:creationId xmlns:a16="http://schemas.microsoft.com/office/drawing/2014/main" id="{62CFB841-5DFF-4ADF-A950-7F3475E11586}"/>
                  </a:ext>
                </a:extLst>
              </p:cNvPr>
              <p:cNvSpPr/>
              <p:nvPr/>
            </p:nvSpPr>
            <p:spPr bwMode="auto">
              <a:xfrm>
                <a:off x="4140351" y="2041127"/>
                <a:ext cx="3427810" cy="3427810"/>
              </a:xfrm>
              <a:custGeom>
                <a:avLst/>
                <a:gdLst>
                  <a:gd name="connsiteX0" fmla="*/ 1713905 w 3427810"/>
                  <a:gd name="connsiteY0" fmla="*/ 0 h 3427810"/>
                  <a:gd name="connsiteX1" fmla="*/ 3427810 w 3427810"/>
                  <a:gd name="connsiteY1" fmla="*/ 1713905 h 3427810"/>
                  <a:gd name="connsiteX2" fmla="*/ 1713905 w 3427810"/>
                  <a:gd name="connsiteY2" fmla="*/ 3427810 h 3427810"/>
                  <a:gd name="connsiteX3" fmla="*/ 0 w 3427810"/>
                  <a:gd name="connsiteY3" fmla="*/ 1713905 h 3427810"/>
                  <a:gd name="connsiteX4" fmla="*/ 1713905 w 3427810"/>
                  <a:gd name="connsiteY4" fmla="*/ 0 h 3427810"/>
                  <a:gd name="connsiteX5" fmla="*/ 1208864 w 3427810"/>
                  <a:gd name="connsiteY5" fmla="*/ 1047322 h 3427810"/>
                  <a:gd name="connsiteX6" fmla="*/ 996139 w 3427810"/>
                  <a:gd name="connsiteY6" fmla="*/ 1260047 h 3427810"/>
                  <a:gd name="connsiteX7" fmla="*/ 1208864 w 3427810"/>
                  <a:gd name="connsiteY7" fmla="*/ 1472772 h 3427810"/>
                  <a:gd name="connsiteX8" fmla="*/ 1421589 w 3427810"/>
                  <a:gd name="connsiteY8" fmla="*/ 1260047 h 3427810"/>
                  <a:gd name="connsiteX9" fmla="*/ 1208864 w 3427810"/>
                  <a:gd name="connsiteY9" fmla="*/ 1047322 h 3427810"/>
                  <a:gd name="connsiteX10" fmla="*/ 2115987 w 3427810"/>
                  <a:gd name="connsiteY10" fmla="*/ 1047322 h 3427810"/>
                  <a:gd name="connsiteX11" fmla="*/ 1903262 w 3427810"/>
                  <a:gd name="connsiteY11" fmla="*/ 1260047 h 3427810"/>
                  <a:gd name="connsiteX12" fmla="*/ 2115987 w 3427810"/>
                  <a:gd name="connsiteY12" fmla="*/ 1472772 h 3427810"/>
                  <a:gd name="connsiteX13" fmla="*/ 2328712 w 3427810"/>
                  <a:gd name="connsiteY13" fmla="*/ 1260047 h 3427810"/>
                  <a:gd name="connsiteX14" fmla="*/ 2115987 w 3427810"/>
                  <a:gd name="connsiteY14" fmla="*/ 1047322 h 3427810"/>
                  <a:gd name="connsiteX15" fmla="*/ 516914 w 3427810"/>
                  <a:gd name="connsiteY15" fmla="*/ 1913335 h 3427810"/>
                  <a:gd name="connsiteX16" fmla="*/ 536018 w 3427810"/>
                  <a:gd name="connsiteY16" fmla="*/ 1987632 h 3427810"/>
                  <a:gd name="connsiteX17" fmla="*/ 1680074 w 3427810"/>
                  <a:gd name="connsiteY17" fmla="*/ 2829321 h 3427810"/>
                  <a:gd name="connsiteX18" fmla="*/ 2824130 w 3427810"/>
                  <a:gd name="connsiteY18" fmla="*/ 1987632 h 3427810"/>
                  <a:gd name="connsiteX19" fmla="*/ 2843234 w 3427810"/>
                  <a:gd name="connsiteY19" fmla="*/ 1913335 h 3427810"/>
                  <a:gd name="connsiteX20" fmla="*/ 2613164 w 3427810"/>
                  <a:gd name="connsiteY20" fmla="*/ 1913335 h 3427810"/>
                  <a:gd name="connsiteX21" fmla="*/ 2611114 w 3427810"/>
                  <a:gd name="connsiteY21" fmla="*/ 1921305 h 3427810"/>
                  <a:gd name="connsiteX22" fmla="*/ 1680074 w 3427810"/>
                  <a:gd name="connsiteY22" fmla="*/ 2606277 h 3427810"/>
                  <a:gd name="connsiteX23" fmla="*/ 749034 w 3427810"/>
                  <a:gd name="connsiteY23" fmla="*/ 1921305 h 3427810"/>
                  <a:gd name="connsiteX24" fmla="*/ 746985 w 3427810"/>
                  <a:gd name="connsiteY24" fmla="*/ 1913335 h 3427810"/>
                  <a:gd name="connsiteX25" fmla="*/ 516914 w 3427810"/>
                  <a:gd name="connsiteY25" fmla="*/ 1913335 h 342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427810" h="3427810">
                    <a:moveTo>
                      <a:pt x="1713905" y="0"/>
                    </a:moveTo>
                    <a:cubicBezTo>
                      <a:pt x="2660469" y="0"/>
                      <a:pt x="3427810" y="767341"/>
                      <a:pt x="3427810" y="1713905"/>
                    </a:cubicBezTo>
                    <a:cubicBezTo>
                      <a:pt x="3427810" y="2660469"/>
                      <a:pt x="2660469" y="3427810"/>
                      <a:pt x="1713905" y="3427810"/>
                    </a:cubicBezTo>
                    <a:cubicBezTo>
                      <a:pt x="767341" y="3427810"/>
                      <a:pt x="0" y="2660469"/>
                      <a:pt x="0" y="1713905"/>
                    </a:cubicBezTo>
                    <a:cubicBezTo>
                      <a:pt x="0" y="767341"/>
                      <a:pt x="767341" y="0"/>
                      <a:pt x="1713905" y="0"/>
                    </a:cubicBezTo>
                    <a:close/>
                    <a:moveTo>
                      <a:pt x="1208864" y="1047322"/>
                    </a:moveTo>
                    <a:cubicBezTo>
                      <a:pt x="1091379" y="1047322"/>
                      <a:pt x="996139" y="1142562"/>
                      <a:pt x="996139" y="1260047"/>
                    </a:cubicBezTo>
                    <a:cubicBezTo>
                      <a:pt x="996139" y="1377532"/>
                      <a:pt x="1091379" y="1472772"/>
                      <a:pt x="1208864" y="1472772"/>
                    </a:cubicBezTo>
                    <a:cubicBezTo>
                      <a:pt x="1326349" y="1472772"/>
                      <a:pt x="1421589" y="1377532"/>
                      <a:pt x="1421589" y="1260047"/>
                    </a:cubicBezTo>
                    <a:cubicBezTo>
                      <a:pt x="1421589" y="1142562"/>
                      <a:pt x="1326349" y="1047322"/>
                      <a:pt x="1208864" y="1047322"/>
                    </a:cubicBezTo>
                    <a:close/>
                    <a:moveTo>
                      <a:pt x="2115987" y="1047322"/>
                    </a:moveTo>
                    <a:cubicBezTo>
                      <a:pt x="1998502" y="1047322"/>
                      <a:pt x="1903262" y="1142562"/>
                      <a:pt x="1903262" y="1260047"/>
                    </a:cubicBezTo>
                    <a:cubicBezTo>
                      <a:pt x="1903262" y="1377532"/>
                      <a:pt x="1998502" y="1472772"/>
                      <a:pt x="2115987" y="1472772"/>
                    </a:cubicBezTo>
                    <a:cubicBezTo>
                      <a:pt x="2233472" y="1472772"/>
                      <a:pt x="2328712" y="1377532"/>
                      <a:pt x="2328712" y="1260047"/>
                    </a:cubicBezTo>
                    <a:cubicBezTo>
                      <a:pt x="2328712" y="1142562"/>
                      <a:pt x="2233472" y="1047322"/>
                      <a:pt x="2115987" y="1047322"/>
                    </a:cubicBezTo>
                    <a:close/>
                    <a:moveTo>
                      <a:pt x="516914" y="1913335"/>
                    </a:moveTo>
                    <a:lnTo>
                      <a:pt x="536018" y="1987632"/>
                    </a:lnTo>
                    <a:cubicBezTo>
                      <a:pt x="687687" y="2475264"/>
                      <a:pt x="1142533" y="2829321"/>
                      <a:pt x="1680074" y="2829321"/>
                    </a:cubicBezTo>
                    <a:cubicBezTo>
                      <a:pt x="2217615" y="2829321"/>
                      <a:pt x="2672461" y="2475264"/>
                      <a:pt x="2824130" y="1987632"/>
                    </a:cubicBezTo>
                    <a:lnTo>
                      <a:pt x="2843234" y="1913335"/>
                    </a:lnTo>
                    <a:lnTo>
                      <a:pt x="2613164" y="1913335"/>
                    </a:lnTo>
                    <a:lnTo>
                      <a:pt x="2611114" y="1921305"/>
                    </a:lnTo>
                    <a:cubicBezTo>
                      <a:pt x="2487685" y="2318143"/>
                      <a:pt x="2117528" y="2606277"/>
                      <a:pt x="1680074" y="2606277"/>
                    </a:cubicBezTo>
                    <a:cubicBezTo>
                      <a:pt x="1242620" y="2606277"/>
                      <a:pt x="872464" y="2318143"/>
                      <a:pt x="749034" y="1921305"/>
                    </a:cubicBezTo>
                    <a:lnTo>
                      <a:pt x="746985" y="1913335"/>
                    </a:lnTo>
                    <a:lnTo>
                      <a:pt x="516914" y="1913335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3" name="Freeform 99">
                <a:extLst>
                  <a:ext uri="{FF2B5EF4-FFF2-40B4-BE49-F238E27FC236}">
                    <a16:creationId xmlns:a16="http://schemas.microsoft.com/office/drawing/2014/main" id="{C5CDEC0E-8631-429E-A518-88E8F3FD221E}"/>
                  </a:ext>
                </a:extLst>
              </p:cNvPr>
              <p:cNvSpPr/>
              <p:nvPr/>
            </p:nvSpPr>
            <p:spPr bwMode="auto">
              <a:xfrm rot="5400000">
                <a:off x="3270885" y="1189989"/>
                <a:ext cx="1016001" cy="1061721"/>
              </a:xfrm>
              <a:custGeom>
                <a:avLst/>
                <a:gdLst>
                  <a:gd name="connsiteX0" fmla="*/ 0 w 1016001"/>
                  <a:gd name="connsiteY0" fmla="*/ 1061721 h 1061721"/>
                  <a:gd name="connsiteX1" fmla="*/ 0 w 1016001"/>
                  <a:gd name="connsiteY1" fmla="*/ 1016001 h 1061721"/>
                  <a:gd name="connsiteX2" fmla="*/ 0 w 1016001"/>
                  <a:gd name="connsiteY2" fmla="*/ 880746 h 1061721"/>
                  <a:gd name="connsiteX3" fmla="*/ 0 w 1016001"/>
                  <a:gd name="connsiteY3" fmla="*/ 0 h 1061721"/>
                  <a:gd name="connsiteX4" fmla="*/ 180975 w 1016001"/>
                  <a:gd name="connsiteY4" fmla="*/ 0 h 1061721"/>
                  <a:gd name="connsiteX5" fmla="*/ 180975 w 1016001"/>
                  <a:gd name="connsiteY5" fmla="*/ 880746 h 1061721"/>
                  <a:gd name="connsiteX6" fmla="*/ 1016001 w 1016001"/>
                  <a:gd name="connsiteY6" fmla="*/ 880746 h 1061721"/>
                  <a:gd name="connsiteX7" fmla="*/ 1016001 w 1016001"/>
                  <a:gd name="connsiteY7" fmla="*/ 1061721 h 10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6001" h="1061721">
                    <a:moveTo>
                      <a:pt x="0" y="1061721"/>
                    </a:moveTo>
                    <a:lnTo>
                      <a:pt x="0" y="1016001"/>
                    </a:lnTo>
                    <a:lnTo>
                      <a:pt x="0" y="880746"/>
                    </a:lnTo>
                    <a:lnTo>
                      <a:pt x="0" y="0"/>
                    </a:lnTo>
                    <a:lnTo>
                      <a:pt x="180975" y="0"/>
                    </a:lnTo>
                    <a:lnTo>
                      <a:pt x="180975" y="880746"/>
                    </a:lnTo>
                    <a:lnTo>
                      <a:pt x="1016001" y="880746"/>
                    </a:lnTo>
                    <a:lnTo>
                      <a:pt x="1016001" y="106172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4" name="Freeform 100">
                <a:extLst>
                  <a:ext uri="{FF2B5EF4-FFF2-40B4-BE49-F238E27FC236}">
                    <a16:creationId xmlns:a16="http://schemas.microsoft.com/office/drawing/2014/main" id="{06D53F9A-E129-4B75-B5D4-E78456E3C6AD}"/>
                  </a:ext>
                </a:extLst>
              </p:cNvPr>
              <p:cNvSpPr/>
              <p:nvPr/>
            </p:nvSpPr>
            <p:spPr bwMode="auto">
              <a:xfrm rot="10800000">
                <a:off x="7385685" y="1189989"/>
                <a:ext cx="1016001" cy="1061721"/>
              </a:xfrm>
              <a:custGeom>
                <a:avLst/>
                <a:gdLst>
                  <a:gd name="connsiteX0" fmla="*/ 0 w 1016001"/>
                  <a:gd name="connsiteY0" fmla="*/ 1061721 h 1061721"/>
                  <a:gd name="connsiteX1" fmla="*/ 0 w 1016001"/>
                  <a:gd name="connsiteY1" fmla="*/ 1016001 h 1061721"/>
                  <a:gd name="connsiteX2" fmla="*/ 0 w 1016001"/>
                  <a:gd name="connsiteY2" fmla="*/ 880746 h 1061721"/>
                  <a:gd name="connsiteX3" fmla="*/ 0 w 1016001"/>
                  <a:gd name="connsiteY3" fmla="*/ 0 h 1061721"/>
                  <a:gd name="connsiteX4" fmla="*/ 180975 w 1016001"/>
                  <a:gd name="connsiteY4" fmla="*/ 0 h 1061721"/>
                  <a:gd name="connsiteX5" fmla="*/ 180975 w 1016001"/>
                  <a:gd name="connsiteY5" fmla="*/ 880746 h 1061721"/>
                  <a:gd name="connsiteX6" fmla="*/ 1016001 w 1016001"/>
                  <a:gd name="connsiteY6" fmla="*/ 880746 h 1061721"/>
                  <a:gd name="connsiteX7" fmla="*/ 1016001 w 1016001"/>
                  <a:gd name="connsiteY7" fmla="*/ 1061721 h 10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6001" h="1061721">
                    <a:moveTo>
                      <a:pt x="0" y="1061721"/>
                    </a:moveTo>
                    <a:lnTo>
                      <a:pt x="0" y="1016001"/>
                    </a:lnTo>
                    <a:lnTo>
                      <a:pt x="0" y="880746"/>
                    </a:lnTo>
                    <a:lnTo>
                      <a:pt x="0" y="0"/>
                    </a:lnTo>
                    <a:lnTo>
                      <a:pt x="180975" y="0"/>
                    </a:lnTo>
                    <a:lnTo>
                      <a:pt x="180975" y="880746"/>
                    </a:lnTo>
                    <a:lnTo>
                      <a:pt x="1016001" y="880746"/>
                    </a:lnTo>
                    <a:lnTo>
                      <a:pt x="1016001" y="106172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5" name="Freeform 101">
                <a:extLst>
                  <a:ext uri="{FF2B5EF4-FFF2-40B4-BE49-F238E27FC236}">
                    <a16:creationId xmlns:a16="http://schemas.microsoft.com/office/drawing/2014/main" id="{9286D6A9-54FB-48AA-9D97-5A6493FD8639}"/>
                  </a:ext>
                </a:extLst>
              </p:cNvPr>
              <p:cNvSpPr/>
              <p:nvPr/>
            </p:nvSpPr>
            <p:spPr bwMode="auto">
              <a:xfrm>
                <a:off x="3248025" y="5033549"/>
                <a:ext cx="1016001" cy="1031971"/>
              </a:xfrm>
              <a:custGeom>
                <a:avLst/>
                <a:gdLst>
                  <a:gd name="connsiteX0" fmla="*/ 0 w 1016001"/>
                  <a:gd name="connsiteY0" fmla="*/ 1061721 h 1061721"/>
                  <a:gd name="connsiteX1" fmla="*/ 0 w 1016001"/>
                  <a:gd name="connsiteY1" fmla="*/ 1016001 h 1061721"/>
                  <a:gd name="connsiteX2" fmla="*/ 0 w 1016001"/>
                  <a:gd name="connsiteY2" fmla="*/ 880746 h 1061721"/>
                  <a:gd name="connsiteX3" fmla="*/ 0 w 1016001"/>
                  <a:gd name="connsiteY3" fmla="*/ 0 h 1061721"/>
                  <a:gd name="connsiteX4" fmla="*/ 180975 w 1016001"/>
                  <a:gd name="connsiteY4" fmla="*/ 0 h 1061721"/>
                  <a:gd name="connsiteX5" fmla="*/ 180975 w 1016001"/>
                  <a:gd name="connsiteY5" fmla="*/ 880746 h 1061721"/>
                  <a:gd name="connsiteX6" fmla="*/ 1016001 w 1016001"/>
                  <a:gd name="connsiteY6" fmla="*/ 880746 h 1061721"/>
                  <a:gd name="connsiteX7" fmla="*/ 1016001 w 1016001"/>
                  <a:gd name="connsiteY7" fmla="*/ 1061721 h 10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6001" h="1061721">
                    <a:moveTo>
                      <a:pt x="0" y="1061721"/>
                    </a:moveTo>
                    <a:lnTo>
                      <a:pt x="0" y="1016001"/>
                    </a:lnTo>
                    <a:lnTo>
                      <a:pt x="0" y="880746"/>
                    </a:lnTo>
                    <a:lnTo>
                      <a:pt x="0" y="0"/>
                    </a:lnTo>
                    <a:lnTo>
                      <a:pt x="180975" y="0"/>
                    </a:lnTo>
                    <a:lnTo>
                      <a:pt x="180975" y="880746"/>
                    </a:lnTo>
                    <a:lnTo>
                      <a:pt x="1016001" y="880746"/>
                    </a:lnTo>
                    <a:lnTo>
                      <a:pt x="1016001" y="106172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46" name="Freeform 102">
                <a:extLst>
                  <a:ext uri="{FF2B5EF4-FFF2-40B4-BE49-F238E27FC236}">
                    <a16:creationId xmlns:a16="http://schemas.microsoft.com/office/drawing/2014/main" id="{3227C89A-4785-4951-8501-C3F22E999D90}"/>
                  </a:ext>
                </a:extLst>
              </p:cNvPr>
              <p:cNvSpPr/>
              <p:nvPr/>
            </p:nvSpPr>
            <p:spPr bwMode="auto">
              <a:xfrm rot="16200000">
                <a:off x="7377700" y="5041534"/>
                <a:ext cx="1016001" cy="1031971"/>
              </a:xfrm>
              <a:custGeom>
                <a:avLst/>
                <a:gdLst>
                  <a:gd name="connsiteX0" fmla="*/ 0 w 1016001"/>
                  <a:gd name="connsiteY0" fmla="*/ 1061721 h 1061721"/>
                  <a:gd name="connsiteX1" fmla="*/ 0 w 1016001"/>
                  <a:gd name="connsiteY1" fmla="*/ 1016001 h 1061721"/>
                  <a:gd name="connsiteX2" fmla="*/ 0 w 1016001"/>
                  <a:gd name="connsiteY2" fmla="*/ 880746 h 1061721"/>
                  <a:gd name="connsiteX3" fmla="*/ 0 w 1016001"/>
                  <a:gd name="connsiteY3" fmla="*/ 0 h 1061721"/>
                  <a:gd name="connsiteX4" fmla="*/ 180975 w 1016001"/>
                  <a:gd name="connsiteY4" fmla="*/ 0 h 1061721"/>
                  <a:gd name="connsiteX5" fmla="*/ 180975 w 1016001"/>
                  <a:gd name="connsiteY5" fmla="*/ 880746 h 1061721"/>
                  <a:gd name="connsiteX6" fmla="*/ 1016001 w 1016001"/>
                  <a:gd name="connsiteY6" fmla="*/ 880746 h 1061721"/>
                  <a:gd name="connsiteX7" fmla="*/ 1016001 w 1016001"/>
                  <a:gd name="connsiteY7" fmla="*/ 1061721 h 1061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6001" h="1061721">
                    <a:moveTo>
                      <a:pt x="0" y="1061721"/>
                    </a:moveTo>
                    <a:lnTo>
                      <a:pt x="0" y="1016001"/>
                    </a:lnTo>
                    <a:lnTo>
                      <a:pt x="0" y="880746"/>
                    </a:lnTo>
                    <a:lnTo>
                      <a:pt x="0" y="0"/>
                    </a:lnTo>
                    <a:lnTo>
                      <a:pt x="180975" y="0"/>
                    </a:lnTo>
                    <a:lnTo>
                      <a:pt x="180975" y="880746"/>
                    </a:lnTo>
                    <a:lnTo>
                      <a:pt x="1016001" y="880746"/>
                    </a:lnTo>
                    <a:lnTo>
                      <a:pt x="1016001" y="1061721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27" name="Group 114">
              <a:extLst>
                <a:ext uri="{FF2B5EF4-FFF2-40B4-BE49-F238E27FC236}">
                  <a16:creationId xmlns:a16="http://schemas.microsoft.com/office/drawing/2014/main" id="{6C268827-D8C3-4154-A749-7F88440748D4}"/>
                </a:ext>
              </a:extLst>
            </p:cNvPr>
            <p:cNvGrpSpPr/>
            <p:nvPr/>
          </p:nvGrpSpPr>
          <p:grpSpPr>
            <a:xfrm>
              <a:off x="8883959" y="4029213"/>
              <a:ext cx="286422" cy="241797"/>
              <a:chOff x="4746173" y="1443591"/>
              <a:chExt cx="4626426" cy="3905623"/>
            </a:xfrm>
            <a:solidFill>
              <a:sysClr val="window" lastClr="FFFFFF"/>
            </a:solidFill>
          </p:grpSpPr>
          <p:grpSp>
            <p:nvGrpSpPr>
              <p:cNvPr id="28" name="Group 386">
                <a:extLst>
                  <a:ext uri="{FF2B5EF4-FFF2-40B4-BE49-F238E27FC236}">
                    <a16:creationId xmlns:a16="http://schemas.microsoft.com/office/drawing/2014/main" id="{DAC54AF7-B9FE-4DB2-8B79-7CEA9E9748CD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4746173" y="2973313"/>
                <a:ext cx="1414640" cy="2318440"/>
                <a:chOff x="-1261" y="1888"/>
                <a:chExt cx="576" cy="944"/>
              </a:xfrm>
              <a:grpFill/>
            </p:grpSpPr>
            <p:sp>
              <p:nvSpPr>
                <p:cNvPr id="39" name="Freeform 387">
                  <a:extLst>
                    <a:ext uri="{FF2B5EF4-FFF2-40B4-BE49-F238E27FC236}">
                      <a16:creationId xmlns:a16="http://schemas.microsoft.com/office/drawing/2014/main" id="{9B308008-6860-4176-8571-5D8D7CF21A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115" y="1888"/>
                  <a:ext cx="284" cy="607"/>
                </a:xfrm>
                <a:custGeom>
                  <a:avLst/>
                  <a:gdLst>
                    <a:gd name="T0" fmla="*/ 60 w 120"/>
                    <a:gd name="T1" fmla="*/ 257 h 257"/>
                    <a:gd name="T2" fmla="*/ 120 w 120"/>
                    <a:gd name="T3" fmla="*/ 196 h 257"/>
                    <a:gd name="T4" fmla="*/ 120 w 120"/>
                    <a:gd name="T5" fmla="*/ 61 h 257"/>
                    <a:gd name="T6" fmla="*/ 60 w 120"/>
                    <a:gd name="T7" fmla="*/ 0 h 257"/>
                    <a:gd name="T8" fmla="*/ 0 w 120"/>
                    <a:gd name="T9" fmla="*/ 61 h 257"/>
                    <a:gd name="T10" fmla="*/ 0 w 120"/>
                    <a:gd name="T11" fmla="*/ 196 h 257"/>
                    <a:gd name="T12" fmla="*/ 60 w 120"/>
                    <a:gd name="T13" fmla="*/ 257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257">
                      <a:moveTo>
                        <a:pt x="60" y="257"/>
                      </a:moveTo>
                      <a:cubicBezTo>
                        <a:pt x="93" y="257"/>
                        <a:pt x="120" y="230"/>
                        <a:pt x="120" y="196"/>
                      </a:cubicBezTo>
                      <a:cubicBezTo>
                        <a:pt x="120" y="175"/>
                        <a:pt x="120" y="86"/>
                        <a:pt x="120" y="61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1"/>
                      </a:cubicBezTo>
                      <a:cubicBezTo>
                        <a:pt x="0" y="80"/>
                        <a:pt x="0" y="177"/>
                        <a:pt x="0" y="196"/>
                      </a:cubicBezTo>
                      <a:cubicBezTo>
                        <a:pt x="0" y="230"/>
                        <a:pt x="27" y="257"/>
                        <a:pt x="60" y="257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3" tIns="44821" rIns="89643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06">
                    <a:defRPr/>
                  </a:pPr>
                  <a:endParaRPr lang="en-US" sz="1667" kern="0">
                    <a:solidFill>
                      <a:prstClr val="white"/>
                    </a:solidFill>
                    <a:latin typeface="Segoe UI Light" panose="020B0502040204020203" pitchFamily="34" charset="0"/>
                    <a:ea typeface="MS PGothic" panose="020B0600070205080204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0" name="Freeform 388">
                  <a:extLst>
                    <a:ext uri="{FF2B5EF4-FFF2-40B4-BE49-F238E27FC236}">
                      <a16:creationId xmlns:a16="http://schemas.microsoft.com/office/drawing/2014/main" id="{CE2D0AB3-7FFE-4917-8744-227D734A8F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1261" y="2261"/>
                  <a:ext cx="576" cy="571"/>
                </a:xfrm>
                <a:custGeom>
                  <a:avLst/>
                  <a:gdLst>
                    <a:gd name="T0" fmla="*/ 204 w 244"/>
                    <a:gd name="T1" fmla="*/ 0 h 242"/>
                    <a:gd name="T2" fmla="*/ 204 w 244"/>
                    <a:gd name="T3" fmla="*/ 51 h 242"/>
                    <a:gd name="T4" fmla="*/ 136 w 244"/>
                    <a:gd name="T5" fmla="*/ 120 h 242"/>
                    <a:gd name="T6" fmla="*/ 108 w 244"/>
                    <a:gd name="T7" fmla="*/ 120 h 242"/>
                    <a:gd name="T8" fmla="*/ 40 w 244"/>
                    <a:gd name="T9" fmla="*/ 51 h 242"/>
                    <a:gd name="T10" fmla="*/ 40 w 244"/>
                    <a:gd name="T11" fmla="*/ 0 h 242"/>
                    <a:gd name="T12" fmla="*/ 0 w 244"/>
                    <a:gd name="T13" fmla="*/ 0 h 242"/>
                    <a:gd name="T14" fmla="*/ 0 w 244"/>
                    <a:gd name="T15" fmla="*/ 51 h 242"/>
                    <a:gd name="T16" fmla="*/ 102 w 244"/>
                    <a:gd name="T17" fmla="*/ 160 h 242"/>
                    <a:gd name="T18" fmla="*/ 102 w 244"/>
                    <a:gd name="T19" fmla="*/ 202 h 242"/>
                    <a:gd name="T20" fmla="*/ 41 w 244"/>
                    <a:gd name="T21" fmla="*/ 202 h 242"/>
                    <a:gd name="T22" fmla="*/ 41 w 244"/>
                    <a:gd name="T23" fmla="*/ 242 h 242"/>
                    <a:gd name="T24" fmla="*/ 203 w 244"/>
                    <a:gd name="T25" fmla="*/ 242 h 242"/>
                    <a:gd name="T26" fmla="*/ 203 w 244"/>
                    <a:gd name="T27" fmla="*/ 202 h 242"/>
                    <a:gd name="T28" fmla="*/ 142 w 244"/>
                    <a:gd name="T29" fmla="*/ 202 h 242"/>
                    <a:gd name="T30" fmla="*/ 142 w 244"/>
                    <a:gd name="T31" fmla="*/ 160 h 242"/>
                    <a:gd name="T32" fmla="*/ 244 w 244"/>
                    <a:gd name="T33" fmla="*/ 51 h 242"/>
                    <a:gd name="T34" fmla="*/ 244 w 244"/>
                    <a:gd name="T35" fmla="*/ 0 h 242"/>
                    <a:gd name="T36" fmla="*/ 204 w 244"/>
                    <a:gd name="T37" fmla="*/ 0 h 2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44" h="242">
                      <a:moveTo>
                        <a:pt x="204" y="0"/>
                      </a:moveTo>
                      <a:cubicBezTo>
                        <a:pt x="204" y="51"/>
                        <a:pt x="204" y="51"/>
                        <a:pt x="204" y="51"/>
                      </a:cubicBezTo>
                      <a:cubicBezTo>
                        <a:pt x="204" y="89"/>
                        <a:pt x="173" y="120"/>
                        <a:pt x="136" y="120"/>
                      </a:cubicBezTo>
                      <a:cubicBezTo>
                        <a:pt x="108" y="120"/>
                        <a:pt x="108" y="120"/>
                        <a:pt x="108" y="120"/>
                      </a:cubicBezTo>
                      <a:cubicBezTo>
                        <a:pt x="71" y="120"/>
                        <a:pt x="40" y="89"/>
                        <a:pt x="40" y="51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0" y="109"/>
                        <a:pt x="45" y="156"/>
                        <a:pt x="102" y="160"/>
                      </a:cubicBezTo>
                      <a:cubicBezTo>
                        <a:pt x="102" y="202"/>
                        <a:pt x="102" y="202"/>
                        <a:pt x="102" y="202"/>
                      </a:cubicBezTo>
                      <a:cubicBezTo>
                        <a:pt x="41" y="202"/>
                        <a:pt x="41" y="202"/>
                        <a:pt x="41" y="202"/>
                      </a:cubicBezTo>
                      <a:cubicBezTo>
                        <a:pt x="41" y="242"/>
                        <a:pt x="41" y="242"/>
                        <a:pt x="41" y="242"/>
                      </a:cubicBezTo>
                      <a:cubicBezTo>
                        <a:pt x="203" y="242"/>
                        <a:pt x="203" y="242"/>
                        <a:pt x="203" y="242"/>
                      </a:cubicBezTo>
                      <a:cubicBezTo>
                        <a:pt x="203" y="202"/>
                        <a:pt x="203" y="202"/>
                        <a:pt x="203" y="202"/>
                      </a:cubicBezTo>
                      <a:cubicBezTo>
                        <a:pt x="142" y="202"/>
                        <a:pt x="142" y="202"/>
                        <a:pt x="142" y="202"/>
                      </a:cubicBezTo>
                      <a:cubicBezTo>
                        <a:pt x="142" y="160"/>
                        <a:pt x="142" y="160"/>
                        <a:pt x="142" y="160"/>
                      </a:cubicBezTo>
                      <a:cubicBezTo>
                        <a:pt x="199" y="156"/>
                        <a:pt x="244" y="109"/>
                        <a:pt x="244" y="51"/>
                      </a:cubicBezTo>
                      <a:cubicBezTo>
                        <a:pt x="244" y="0"/>
                        <a:pt x="244" y="0"/>
                        <a:pt x="244" y="0"/>
                      </a:cubicBez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3" tIns="44821" rIns="89643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06">
                    <a:defRPr/>
                  </a:pPr>
                  <a:endParaRPr lang="en-US" sz="1667" kern="0">
                    <a:solidFill>
                      <a:prstClr val="white"/>
                    </a:solidFill>
                    <a:latin typeface="Segoe UI Light" panose="020B0502040204020203" pitchFamily="34" charset="0"/>
                    <a:ea typeface="MS PGothic" panose="020B0600070205080204" pitchFamily="34" charset="-128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41" name="Freeform 389">
                  <a:extLst>
                    <a:ext uri="{FF2B5EF4-FFF2-40B4-BE49-F238E27FC236}">
                      <a16:creationId xmlns:a16="http://schemas.microsoft.com/office/drawing/2014/main" id="{87347C33-F926-4194-9511-B6F4CAC8C32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926" y="27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43" tIns="44821" rIns="89643" bIns="44821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896306">
                    <a:defRPr/>
                  </a:pPr>
                  <a:endParaRPr lang="en-US" sz="1667" kern="0">
                    <a:solidFill>
                      <a:prstClr val="white"/>
                    </a:solidFill>
                    <a:latin typeface="Segoe UI Light" panose="020B0502040204020203" pitchFamily="34" charset="0"/>
                    <a:ea typeface="MS PGothic" panose="020B0600070205080204" pitchFamily="34" charset="-128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29" name="Group 129">
                <a:extLst>
                  <a:ext uri="{FF2B5EF4-FFF2-40B4-BE49-F238E27FC236}">
                    <a16:creationId xmlns:a16="http://schemas.microsoft.com/office/drawing/2014/main" id="{506390A6-A33A-4965-9DE5-AD5EB9366F8C}"/>
                  </a:ext>
                </a:extLst>
              </p:cNvPr>
              <p:cNvGrpSpPr/>
              <p:nvPr/>
            </p:nvGrpSpPr>
            <p:grpSpPr>
              <a:xfrm>
                <a:off x="5345480" y="1443592"/>
                <a:ext cx="1381394" cy="1269128"/>
                <a:chOff x="5345480" y="1443592"/>
                <a:chExt cx="1381394" cy="1269128"/>
              </a:xfrm>
              <a:grpFill/>
            </p:grpSpPr>
            <p:sp>
              <p:nvSpPr>
                <p:cNvPr id="37" name="Bent Arrow 137">
                  <a:extLst>
                    <a:ext uri="{FF2B5EF4-FFF2-40B4-BE49-F238E27FC236}">
                      <a16:creationId xmlns:a16="http://schemas.microsoft.com/office/drawing/2014/main" id="{69678B4E-4201-4BF3-983E-EC32B9AC973B}"/>
                    </a:ext>
                  </a:extLst>
                </p:cNvPr>
                <p:cNvSpPr/>
                <p:nvPr/>
              </p:nvSpPr>
              <p:spPr bwMode="auto">
                <a:xfrm>
                  <a:off x="5345480" y="1554480"/>
                  <a:ext cx="1222960" cy="1158240"/>
                </a:xfrm>
                <a:prstGeom prst="bentArrow">
                  <a:avLst>
                    <a:gd name="adj1" fmla="val 19737"/>
                    <a:gd name="adj2" fmla="val 25000"/>
                    <a:gd name="adj3" fmla="val 26316"/>
                    <a:gd name="adj4" fmla="val 55925"/>
                  </a:avLst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57">
                    <a:lnSpc>
                      <a:spcPct val="90000"/>
                    </a:lnSpc>
                    <a:defRPr/>
                  </a:pPr>
                  <a:endParaRPr lang="en-US" sz="2353" kern="0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Segoe UI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8" name="Isosceles Triangle 138">
                  <a:extLst>
                    <a:ext uri="{FF2B5EF4-FFF2-40B4-BE49-F238E27FC236}">
                      <a16:creationId xmlns:a16="http://schemas.microsoft.com/office/drawing/2014/main" id="{35C33293-4588-40BF-AB48-267248325799}"/>
                    </a:ext>
                  </a:extLst>
                </p:cNvPr>
                <p:cNvSpPr/>
                <p:nvPr/>
              </p:nvSpPr>
              <p:spPr bwMode="auto">
                <a:xfrm rot="5400000">
                  <a:off x="6110896" y="1589033"/>
                  <a:ext cx="761420" cy="470537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57">
                    <a:lnSpc>
                      <a:spcPct val="90000"/>
                    </a:lnSpc>
                    <a:defRPr/>
                  </a:pPr>
                  <a:endParaRPr lang="en-US" sz="2353" kern="0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Segoe UI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grpSp>
            <p:nvGrpSpPr>
              <p:cNvPr id="30" name="Group 130">
                <a:extLst>
                  <a:ext uri="{FF2B5EF4-FFF2-40B4-BE49-F238E27FC236}">
                    <a16:creationId xmlns:a16="http://schemas.microsoft.com/office/drawing/2014/main" id="{6C34CF4B-A63A-4FFA-8279-485ECF9C926B}"/>
                  </a:ext>
                </a:extLst>
              </p:cNvPr>
              <p:cNvGrpSpPr/>
              <p:nvPr/>
            </p:nvGrpSpPr>
            <p:grpSpPr>
              <a:xfrm rot="10800000">
                <a:off x="7049745" y="4080086"/>
                <a:ext cx="1381394" cy="1269128"/>
                <a:chOff x="5345480" y="1443592"/>
                <a:chExt cx="1381394" cy="1269128"/>
              </a:xfrm>
              <a:grpFill/>
            </p:grpSpPr>
            <p:sp>
              <p:nvSpPr>
                <p:cNvPr id="35" name="Bent Arrow 135">
                  <a:extLst>
                    <a:ext uri="{FF2B5EF4-FFF2-40B4-BE49-F238E27FC236}">
                      <a16:creationId xmlns:a16="http://schemas.microsoft.com/office/drawing/2014/main" id="{B565D5E9-53E9-4470-B5D3-0970787761D2}"/>
                    </a:ext>
                  </a:extLst>
                </p:cNvPr>
                <p:cNvSpPr/>
                <p:nvPr/>
              </p:nvSpPr>
              <p:spPr bwMode="auto">
                <a:xfrm>
                  <a:off x="5345480" y="1554480"/>
                  <a:ext cx="1222960" cy="1158240"/>
                </a:xfrm>
                <a:prstGeom prst="bentArrow">
                  <a:avLst>
                    <a:gd name="adj1" fmla="val 19737"/>
                    <a:gd name="adj2" fmla="val 25000"/>
                    <a:gd name="adj3" fmla="val 26316"/>
                    <a:gd name="adj4" fmla="val 55925"/>
                  </a:avLst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57">
                    <a:lnSpc>
                      <a:spcPct val="90000"/>
                    </a:lnSpc>
                    <a:defRPr/>
                  </a:pPr>
                  <a:endParaRPr lang="en-US" sz="2353" kern="0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Segoe UI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36" name="Isosceles Triangle 136">
                  <a:extLst>
                    <a:ext uri="{FF2B5EF4-FFF2-40B4-BE49-F238E27FC236}">
                      <a16:creationId xmlns:a16="http://schemas.microsoft.com/office/drawing/2014/main" id="{35615D45-0DA0-4FD2-AE47-76140DE1C217}"/>
                    </a:ext>
                  </a:extLst>
                </p:cNvPr>
                <p:cNvSpPr/>
                <p:nvPr/>
              </p:nvSpPr>
              <p:spPr bwMode="auto">
                <a:xfrm rot="5400000">
                  <a:off x="6110896" y="1589033"/>
                  <a:ext cx="761420" cy="470537"/>
                </a:xfrm>
                <a:prstGeom prst="triangle">
                  <a:avLst/>
                </a:prstGeom>
                <a:solidFill>
                  <a:sysClr val="window" lastClr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57">
                    <a:lnSpc>
                      <a:spcPct val="90000"/>
                    </a:lnSpc>
                    <a:defRPr/>
                  </a:pPr>
                  <a:endParaRPr lang="en-US" sz="2353" kern="0" dirty="0" err="1">
                    <a:solidFill>
                      <a:prstClr val="white"/>
                    </a:solidFill>
                    <a:latin typeface="Segoe UI Light" panose="020B0502040204020203" pitchFamily="34" charset="0"/>
                    <a:ea typeface="Segoe UI" pitchFamily="34" charset="0"/>
                    <a:cs typeface="Segoe UI Light" panose="020B0502040204020203" pitchFamily="34" charset="0"/>
                  </a:endParaRPr>
                </a:p>
              </p:txBody>
            </p:sp>
          </p:grpSp>
          <p:sp>
            <p:nvSpPr>
              <p:cNvPr id="31" name="Freeform 131">
                <a:extLst>
                  <a:ext uri="{FF2B5EF4-FFF2-40B4-BE49-F238E27FC236}">
                    <a16:creationId xmlns:a16="http://schemas.microsoft.com/office/drawing/2014/main" id="{43903F56-0405-4ED8-9F13-0EEE232A6708}"/>
                  </a:ext>
                </a:extLst>
              </p:cNvPr>
              <p:cNvSpPr/>
              <p:nvPr/>
            </p:nvSpPr>
            <p:spPr bwMode="auto">
              <a:xfrm>
                <a:off x="7275189" y="1443591"/>
                <a:ext cx="2097410" cy="2549289"/>
              </a:xfrm>
              <a:custGeom>
                <a:avLst/>
                <a:gdLst>
                  <a:gd name="connsiteX0" fmla="*/ 0 w 2097410"/>
                  <a:gd name="connsiteY0" fmla="*/ 0 h 2549289"/>
                  <a:gd name="connsiteX1" fmla="*/ 2097410 w 2097410"/>
                  <a:gd name="connsiteY1" fmla="*/ 0 h 2549289"/>
                  <a:gd name="connsiteX2" fmla="*/ 2097410 w 2097410"/>
                  <a:gd name="connsiteY2" fmla="*/ 2549289 h 2549289"/>
                  <a:gd name="connsiteX3" fmla="*/ 0 w 2097410"/>
                  <a:gd name="connsiteY3" fmla="*/ 2549289 h 2549289"/>
                  <a:gd name="connsiteX4" fmla="*/ 0 w 2097410"/>
                  <a:gd name="connsiteY4" fmla="*/ 0 h 2549289"/>
                  <a:gd name="connsiteX5" fmla="*/ 157095 w 2097410"/>
                  <a:gd name="connsiteY5" fmla="*/ 154388 h 2549289"/>
                  <a:gd name="connsiteX6" fmla="*/ 157095 w 2097410"/>
                  <a:gd name="connsiteY6" fmla="*/ 2394900 h 2549289"/>
                  <a:gd name="connsiteX7" fmla="*/ 1940316 w 2097410"/>
                  <a:gd name="connsiteY7" fmla="*/ 2394900 h 2549289"/>
                  <a:gd name="connsiteX8" fmla="*/ 1940316 w 2097410"/>
                  <a:gd name="connsiteY8" fmla="*/ 154388 h 2549289"/>
                  <a:gd name="connsiteX9" fmla="*/ 157095 w 2097410"/>
                  <a:gd name="connsiteY9" fmla="*/ 154388 h 25492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97410" h="2549289">
                    <a:moveTo>
                      <a:pt x="0" y="0"/>
                    </a:moveTo>
                    <a:lnTo>
                      <a:pt x="2097410" y="0"/>
                    </a:lnTo>
                    <a:lnTo>
                      <a:pt x="2097410" y="2549289"/>
                    </a:lnTo>
                    <a:lnTo>
                      <a:pt x="0" y="2549289"/>
                    </a:lnTo>
                    <a:lnTo>
                      <a:pt x="0" y="0"/>
                    </a:lnTo>
                    <a:close/>
                    <a:moveTo>
                      <a:pt x="157095" y="154388"/>
                    </a:moveTo>
                    <a:lnTo>
                      <a:pt x="157095" y="2394900"/>
                    </a:lnTo>
                    <a:lnTo>
                      <a:pt x="1940316" y="2394900"/>
                    </a:lnTo>
                    <a:lnTo>
                      <a:pt x="1940316" y="154388"/>
                    </a:lnTo>
                    <a:lnTo>
                      <a:pt x="157095" y="154388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2" name="Rectangle 132">
                <a:extLst>
                  <a:ext uri="{FF2B5EF4-FFF2-40B4-BE49-F238E27FC236}">
                    <a16:creationId xmlns:a16="http://schemas.microsoft.com/office/drawing/2014/main" id="{F170886E-52CB-4CDA-8DB4-9B7D023264D5}"/>
                  </a:ext>
                </a:extLst>
              </p:cNvPr>
              <p:cNvSpPr/>
              <p:nvPr/>
            </p:nvSpPr>
            <p:spPr bwMode="auto">
              <a:xfrm>
                <a:off x="7711440" y="1981200"/>
                <a:ext cx="1127760" cy="1524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3" name="Rectangle 133">
                <a:extLst>
                  <a:ext uri="{FF2B5EF4-FFF2-40B4-BE49-F238E27FC236}">
                    <a16:creationId xmlns:a16="http://schemas.microsoft.com/office/drawing/2014/main" id="{ABEB007F-A9D9-4E3E-A08D-CE646D408CFC}"/>
                  </a:ext>
                </a:extLst>
              </p:cNvPr>
              <p:cNvSpPr/>
              <p:nvPr/>
            </p:nvSpPr>
            <p:spPr bwMode="auto">
              <a:xfrm>
                <a:off x="7711440" y="2518221"/>
                <a:ext cx="1127760" cy="1524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34" name="Rectangle 134">
                <a:extLst>
                  <a:ext uri="{FF2B5EF4-FFF2-40B4-BE49-F238E27FC236}">
                    <a16:creationId xmlns:a16="http://schemas.microsoft.com/office/drawing/2014/main" id="{50141675-EE61-4BAE-97EF-3569367A0486}"/>
                  </a:ext>
                </a:extLst>
              </p:cNvPr>
              <p:cNvSpPr/>
              <p:nvPr/>
            </p:nvSpPr>
            <p:spPr bwMode="auto">
              <a:xfrm>
                <a:off x="7711440" y="3055242"/>
                <a:ext cx="1127760" cy="1524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47" name="Group 24">
            <a:extLst>
              <a:ext uri="{FF2B5EF4-FFF2-40B4-BE49-F238E27FC236}">
                <a16:creationId xmlns:a16="http://schemas.microsoft.com/office/drawing/2014/main" id="{8E38E37E-5180-4906-8370-931F859EA35D}"/>
              </a:ext>
            </a:extLst>
          </p:cNvPr>
          <p:cNvGrpSpPr/>
          <p:nvPr/>
        </p:nvGrpSpPr>
        <p:grpSpPr>
          <a:xfrm>
            <a:off x="8360275" y="3124921"/>
            <a:ext cx="2105631" cy="986067"/>
            <a:chOff x="8527913" y="2888721"/>
            <a:chExt cx="2147853" cy="1005840"/>
          </a:xfrm>
        </p:grpSpPr>
        <p:sp>
          <p:nvSpPr>
            <p:cNvPr id="48" name="Rectangle 164">
              <a:extLst>
                <a:ext uri="{FF2B5EF4-FFF2-40B4-BE49-F238E27FC236}">
                  <a16:creationId xmlns:a16="http://schemas.microsoft.com/office/drawing/2014/main" id="{ADBFFF41-8AE2-4C9C-859B-8B09ABA8AE62}"/>
                </a:ext>
              </a:extLst>
            </p:cNvPr>
            <p:cNvSpPr/>
            <p:nvPr/>
          </p:nvSpPr>
          <p:spPr bwMode="auto">
            <a:xfrm>
              <a:off x="8527913" y="2888721"/>
              <a:ext cx="2147853" cy="1005840"/>
            </a:xfrm>
            <a:prstGeom prst="rect">
              <a:avLst/>
            </a:prstGeom>
            <a:solidFill>
              <a:srgbClr val="003C6C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Personal Digital Assistant</a:t>
              </a:r>
            </a:p>
          </p:txBody>
        </p:sp>
        <p:sp>
          <p:nvSpPr>
            <p:cNvPr id="49" name="Rectangle 165">
              <a:extLst>
                <a:ext uri="{FF2B5EF4-FFF2-40B4-BE49-F238E27FC236}">
                  <a16:creationId xmlns:a16="http://schemas.microsoft.com/office/drawing/2014/main" id="{E3A64FCB-746B-4351-B897-E43B52631B18}"/>
                </a:ext>
              </a:extLst>
            </p:cNvPr>
            <p:cNvSpPr/>
            <p:nvPr/>
          </p:nvSpPr>
          <p:spPr>
            <a:xfrm>
              <a:off x="9194516" y="3376977"/>
              <a:ext cx="671980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Cortana</a:t>
              </a:r>
            </a:p>
          </p:txBody>
        </p:sp>
        <p:pic>
          <p:nvPicPr>
            <p:cNvPr id="50" name="Picture 191" descr="http://winaero.com/blog/wp-content/uploads/2015/01/cortana-icon.png">
              <a:extLst>
                <a:ext uri="{FF2B5EF4-FFF2-40B4-BE49-F238E27FC236}">
                  <a16:creationId xmlns:a16="http://schemas.microsoft.com/office/drawing/2014/main" id="{6C337DC0-BDB5-44AD-BF82-F5BBA726C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6963" y="3392261"/>
              <a:ext cx="259973" cy="259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" name="Group 13">
            <a:extLst>
              <a:ext uri="{FF2B5EF4-FFF2-40B4-BE49-F238E27FC236}">
                <a16:creationId xmlns:a16="http://schemas.microsoft.com/office/drawing/2014/main" id="{59C398A9-D1C8-4622-A27C-D2E49D5C7E2B}"/>
              </a:ext>
            </a:extLst>
          </p:cNvPr>
          <p:cNvGrpSpPr/>
          <p:nvPr/>
        </p:nvGrpSpPr>
        <p:grpSpPr>
          <a:xfrm>
            <a:off x="8370179" y="2045523"/>
            <a:ext cx="2095727" cy="986067"/>
            <a:chOff x="8538017" y="1787678"/>
            <a:chExt cx="2137750" cy="1005840"/>
          </a:xfrm>
        </p:grpSpPr>
        <p:sp>
          <p:nvSpPr>
            <p:cNvPr id="52" name="Rectangle 43">
              <a:extLst>
                <a:ext uri="{FF2B5EF4-FFF2-40B4-BE49-F238E27FC236}">
                  <a16:creationId xmlns:a16="http://schemas.microsoft.com/office/drawing/2014/main" id="{15FF0584-BF2B-46C2-98FD-22EB8CE3AE55}"/>
                </a:ext>
              </a:extLst>
            </p:cNvPr>
            <p:cNvSpPr/>
            <p:nvPr/>
          </p:nvSpPr>
          <p:spPr bwMode="auto">
            <a:xfrm>
              <a:off x="8538017" y="1787678"/>
              <a:ext cx="2137750" cy="1005840"/>
            </a:xfrm>
            <a:prstGeom prst="rect">
              <a:avLst/>
            </a:prstGeom>
            <a:solidFill>
              <a:srgbClr val="003C6C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Dashboards and Visualizations</a:t>
              </a:r>
            </a:p>
          </p:txBody>
        </p:sp>
        <p:grpSp>
          <p:nvGrpSpPr>
            <p:cNvPr id="53" name="Group 67">
              <a:extLst>
                <a:ext uri="{FF2B5EF4-FFF2-40B4-BE49-F238E27FC236}">
                  <a16:creationId xmlns:a16="http://schemas.microsoft.com/office/drawing/2014/main" id="{4FD336E0-4A57-4ACB-8A21-97D5BE732BD0}"/>
                </a:ext>
              </a:extLst>
            </p:cNvPr>
            <p:cNvGrpSpPr/>
            <p:nvPr/>
          </p:nvGrpSpPr>
          <p:grpSpPr>
            <a:xfrm>
              <a:off x="8847475" y="2434373"/>
              <a:ext cx="399110" cy="255091"/>
              <a:chOff x="4481847" y="2708926"/>
              <a:chExt cx="673103" cy="430214"/>
            </a:xfrm>
            <a:solidFill>
              <a:sysClr val="window" lastClr="FFFFFF"/>
            </a:solidFill>
          </p:grpSpPr>
          <p:sp>
            <p:nvSpPr>
              <p:cNvPr id="55" name="Freeform 5">
                <a:extLst>
                  <a:ext uri="{FF2B5EF4-FFF2-40B4-BE49-F238E27FC236}">
                    <a16:creationId xmlns:a16="http://schemas.microsoft.com/office/drawing/2014/main" id="{1A230901-6B58-45C6-A585-CEA24138C3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81847" y="2708926"/>
                <a:ext cx="673103" cy="430214"/>
              </a:xfrm>
              <a:custGeom>
                <a:avLst/>
                <a:gdLst>
                  <a:gd name="T0" fmla="*/ 296 w 296"/>
                  <a:gd name="T1" fmla="*/ 164 h 188"/>
                  <a:gd name="T2" fmla="*/ 296 w 296"/>
                  <a:gd name="T3" fmla="*/ 188 h 188"/>
                  <a:gd name="T4" fmla="*/ 0 w 296"/>
                  <a:gd name="T5" fmla="*/ 188 h 188"/>
                  <a:gd name="T6" fmla="*/ 0 w 296"/>
                  <a:gd name="T7" fmla="*/ 164 h 188"/>
                  <a:gd name="T8" fmla="*/ 21 w 296"/>
                  <a:gd name="T9" fmla="*/ 164 h 188"/>
                  <a:gd name="T10" fmla="*/ 20 w 296"/>
                  <a:gd name="T11" fmla="*/ 22 h 188"/>
                  <a:gd name="T12" fmla="*/ 42 w 296"/>
                  <a:gd name="T13" fmla="*/ 0 h 188"/>
                  <a:gd name="T14" fmla="*/ 222 w 296"/>
                  <a:gd name="T15" fmla="*/ 1 h 188"/>
                  <a:gd name="T16" fmla="*/ 275 w 296"/>
                  <a:gd name="T17" fmla="*/ 54 h 188"/>
                  <a:gd name="T18" fmla="*/ 275 w 296"/>
                  <a:gd name="T19" fmla="*/ 164 h 188"/>
                  <a:gd name="T20" fmla="*/ 296 w 296"/>
                  <a:gd name="T21" fmla="*/ 164 h 188"/>
                  <a:gd name="T22" fmla="*/ 251 w 296"/>
                  <a:gd name="T23" fmla="*/ 164 h 188"/>
                  <a:gd name="T24" fmla="*/ 251 w 296"/>
                  <a:gd name="T25" fmla="*/ 25 h 188"/>
                  <a:gd name="T26" fmla="*/ 45 w 296"/>
                  <a:gd name="T27" fmla="*/ 25 h 188"/>
                  <a:gd name="T28" fmla="*/ 45 w 296"/>
                  <a:gd name="T29" fmla="*/ 164 h 188"/>
                  <a:gd name="T30" fmla="*/ 251 w 296"/>
                  <a:gd name="T31" fmla="*/ 164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6" h="188">
                    <a:moveTo>
                      <a:pt x="296" y="164"/>
                    </a:moveTo>
                    <a:cubicBezTo>
                      <a:pt x="296" y="172"/>
                      <a:pt x="296" y="180"/>
                      <a:pt x="296" y="188"/>
                    </a:cubicBezTo>
                    <a:cubicBezTo>
                      <a:pt x="197" y="188"/>
                      <a:pt x="99" y="188"/>
                      <a:pt x="0" y="188"/>
                    </a:cubicBezTo>
                    <a:cubicBezTo>
                      <a:pt x="0" y="180"/>
                      <a:pt x="0" y="172"/>
                      <a:pt x="0" y="164"/>
                    </a:cubicBezTo>
                    <a:cubicBezTo>
                      <a:pt x="6" y="164"/>
                      <a:pt x="13" y="164"/>
                      <a:pt x="21" y="164"/>
                    </a:cubicBezTo>
                    <a:cubicBezTo>
                      <a:pt x="21" y="115"/>
                      <a:pt x="21" y="69"/>
                      <a:pt x="20" y="22"/>
                    </a:cubicBezTo>
                    <a:cubicBezTo>
                      <a:pt x="20" y="6"/>
                      <a:pt x="25" y="0"/>
                      <a:pt x="42" y="0"/>
                    </a:cubicBezTo>
                    <a:cubicBezTo>
                      <a:pt x="102" y="1"/>
                      <a:pt x="162" y="1"/>
                      <a:pt x="222" y="1"/>
                    </a:cubicBezTo>
                    <a:cubicBezTo>
                      <a:pt x="275" y="1"/>
                      <a:pt x="275" y="1"/>
                      <a:pt x="275" y="54"/>
                    </a:cubicBezTo>
                    <a:cubicBezTo>
                      <a:pt x="275" y="91"/>
                      <a:pt x="275" y="127"/>
                      <a:pt x="275" y="164"/>
                    </a:cubicBezTo>
                    <a:cubicBezTo>
                      <a:pt x="284" y="164"/>
                      <a:pt x="290" y="164"/>
                      <a:pt x="296" y="164"/>
                    </a:cubicBezTo>
                    <a:close/>
                    <a:moveTo>
                      <a:pt x="251" y="164"/>
                    </a:moveTo>
                    <a:cubicBezTo>
                      <a:pt x="251" y="116"/>
                      <a:pt x="251" y="70"/>
                      <a:pt x="251" y="25"/>
                    </a:cubicBezTo>
                    <a:cubicBezTo>
                      <a:pt x="181" y="25"/>
                      <a:pt x="113" y="25"/>
                      <a:pt x="45" y="25"/>
                    </a:cubicBezTo>
                    <a:cubicBezTo>
                      <a:pt x="45" y="72"/>
                      <a:pt x="45" y="118"/>
                      <a:pt x="45" y="164"/>
                    </a:cubicBezTo>
                    <a:cubicBezTo>
                      <a:pt x="114" y="164"/>
                      <a:pt x="182" y="164"/>
                      <a:pt x="251" y="164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56" name="Freeform 6">
                <a:extLst>
                  <a:ext uri="{FF2B5EF4-FFF2-40B4-BE49-F238E27FC236}">
                    <a16:creationId xmlns:a16="http://schemas.microsoft.com/office/drawing/2014/main" id="{EF0B9BFD-1091-4D26-9DDB-3E4442E94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7910" y="2799414"/>
                <a:ext cx="73024" cy="257176"/>
              </a:xfrm>
              <a:custGeom>
                <a:avLst/>
                <a:gdLst>
                  <a:gd name="T0" fmla="*/ 31 w 32"/>
                  <a:gd name="T1" fmla="*/ 58 h 112"/>
                  <a:gd name="T2" fmla="*/ 32 w 32"/>
                  <a:gd name="T3" fmla="*/ 94 h 112"/>
                  <a:gd name="T4" fmla="*/ 16 w 32"/>
                  <a:gd name="T5" fmla="*/ 112 h 112"/>
                  <a:gd name="T6" fmla="*/ 0 w 32"/>
                  <a:gd name="T7" fmla="*/ 93 h 112"/>
                  <a:gd name="T8" fmla="*/ 0 w 32"/>
                  <a:gd name="T9" fmla="*/ 15 h 112"/>
                  <a:gd name="T10" fmla="*/ 15 w 32"/>
                  <a:gd name="T11" fmla="*/ 0 h 112"/>
                  <a:gd name="T12" fmla="*/ 32 w 32"/>
                  <a:gd name="T13" fmla="*/ 16 h 112"/>
                  <a:gd name="T14" fmla="*/ 31 w 32"/>
                  <a:gd name="T15" fmla="*/ 58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112">
                    <a:moveTo>
                      <a:pt x="31" y="58"/>
                    </a:moveTo>
                    <a:cubicBezTo>
                      <a:pt x="31" y="70"/>
                      <a:pt x="31" y="82"/>
                      <a:pt x="32" y="94"/>
                    </a:cubicBezTo>
                    <a:cubicBezTo>
                      <a:pt x="32" y="105"/>
                      <a:pt x="30" y="112"/>
                      <a:pt x="16" y="112"/>
                    </a:cubicBezTo>
                    <a:cubicBezTo>
                      <a:pt x="1" y="112"/>
                      <a:pt x="0" y="104"/>
                      <a:pt x="0" y="93"/>
                    </a:cubicBezTo>
                    <a:cubicBezTo>
                      <a:pt x="1" y="67"/>
                      <a:pt x="1" y="41"/>
                      <a:pt x="0" y="15"/>
                    </a:cubicBezTo>
                    <a:cubicBezTo>
                      <a:pt x="0" y="4"/>
                      <a:pt x="4" y="0"/>
                      <a:pt x="15" y="0"/>
                    </a:cubicBezTo>
                    <a:cubicBezTo>
                      <a:pt x="27" y="0"/>
                      <a:pt x="32" y="4"/>
                      <a:pt x="32" y="16"/>
                    </a:cubicBezTo>
                    <a:cubicBezTo>
                      <a:pt x="31" y="30"/>
                      <a:pt x="31" y="44"/>
                      <a:pt x="31" y="5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:a16="http://schemas.microsoft.com/office/drawing/2014/main" id="{F34BE320-1F52-4869-A009-144B71753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7449" y="2872438"/>
                <a:ext cx="74613" cy="184150"/>
              </a:xfrm>
              <a:custGeom>
                <a:avLst/>
                <a:gdLst>
                  <a:gd name="T0" fmla="*/ 31 w 33"/>
                  <a:gd name="T1" fmla="*/ 40 h 80"/>
                  <a:gd name="T2" fmla="*/ 32 w 33"/>
                  <a:gd name="T3" fmla="*/ 62 h 80"/>
                  <a:gd name="T4" fmla="*/ 16 w 33"/>
                  <a:gd name="T5" fmla="*/ 80 h 80"/>
                  <a:gd name="T6" fmla="*/ 0 w 33"/>
                  <a:gd name="T7" fmla="*/ 61 h 80"/>
                  <a:gd name="T8" fmla="*/ 0 w 33"/>
                  <a:gd name="T9" fmla="*/ 17 h 80"/>
                  <a:gd name="T10" fmla="*/ 15 w 33"/>
                  <a:gd name="T11" fmla="*/ 0 h 80"/>
                  <a:gd name="T12" fmla="*/ 32 w 33"/>
                  <a:gd name="T13" fmla="*/ 18 h 80"/>
                  <a:gd name="T14" fmla="*/ 31 w 33"/>
                  <a:gd name="T15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80">
                    <a:moveTo>
                      <a:pt x="31" y="40"/>
                    </a:moveTo>
                    <a:cubicBezTo>
                      <a:pt x="31" y="47"/>
                      <a:pt x="31" y="54"/>
                      <a:pt x="32" y="62"/>
                    </a:cubicBezTo>
                    <a:cubicBezTo>
                      <a:pt x="32" y="73"/>
                      <a:pt x="30" y="80"/>
                      <a:pt x="16" y="80"/>
                    </a:cubicBezTo>
                    <a:cubicBezTo>
                      <a:pt x="1" y="80"/>
                      <a:pt x="0" y="72"/>
                      <a:pt x="0" y="61"/>
                    </a:cubicBezTo>
                    <a:cubicBezTo>
                      <a:pt x="1" y="46"/>
                      <a:pt x="1" y="32"/>
                      <a:pt x="0" y="17"/>
                    </a:cubicBezTo>
                    <a:cubicBezTo>
                      <a:pt x="0" y="6"/>
                      <a:pt x="2" y="0"/>
                      <a:pt x="15" y="0"/>
                    </a:cubicBezTo>
                    <a:cubicBezTo>
                      <a:pt x="29" y="0"/>
                      <a:pt x="33" y="6"/>
                      <a:pt x="32" y="18"/>
                    </a:cubicBezTo>
                    <a:cubicBezTo>
                      <a:pt x="31" y="25"/>
                      <a:pt x="31" y="33"/>
                      <a:pt x="31" y="4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58" name="Freeform 8">
                <a:extLst>
                  <a:ext uri="{FF2B5EF4-FFF2-40B4-BE49-F238E27FC236}">
                    <a16:creationId xmlns:a16="http://schemas.microsoft.com/office/drawing/2014/main" id="{06121B97-7419-44C0-A3EC-B64D4CA9C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4085" y="2937526"/>
                <a:ext cx="103187" cy="119063"/>
              </a:xfrm>
              <a:custGeom>
                <a:avLst/>
                <a:gdLst>
                  <a:gd name="T0" fmla="*/ 6 w 45"/>
                  <a:gd name="T1" fmla="*/ 26 h 52"/>
                  <a:gd name="T2" fmla="*/ 22 w 45"/>
                  <a:gd name="T3" fmla="*/ 0 h 52"/>
                  <a:gd name="T4" fmla="*/ 37 w 45"/>
                  <a:gd name="T5" fmla="*/ 25 h 52"/>
                  <a:gd name="T6" fmla="*/ 23 w 45"/>
                  <a:gd name="T7" fmla="*/ 52 h 52"/>
                  <a:gd name="T8" fmla="*/ 6 w 45"/>
                  <a:gd name="T9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52">
                    <a:moveTo>
                      <a:pt x="6" y="26"/>
                    </a:moveTo>
                    <a:cubicBezTo>
                      <a:pt x="8" y="16"/>
                      <a:pt x="0" y="0"/>
                      <a:pt x="22" y="0"/>
                    </a:cubicBezTo>
                    <a:cubicBezTo>
                      <a:pt x="43" y="0"/>
                      <a:pt x="38" y="14"/>
                      <a:pt x="37" y="25"/>
                    </a:cubicBezTo>
                    <a:cubicBezTo>
                      <a:pt x="36" y="35"/>
                      <a:pt x="45" y="51"/>
                      <a:pt x="23" y="52"/>
                    </a:cubicBezTo>
                    <a:cubicBezTo>
                      <a:pt x="1" y="52"/>
                      <a:pt x="8" y="37"/>
                      <a:pt x="6" y="26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59" name="Freeform 9">
                <a:extLst>
                  <a:ext uri="{FF2B5EF4-FFF2-40B4-BE49-F238E27FC236}">
                    <a16:creationId xmlns:a16="http://schemas.microsoft.com/office/drawing/2014/main" id="{6539AD5A-B181-46C9-8961-327F4BFCE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9050" y="2954988"/>
                <a:ext cx="87312" cy="101601"/>
              </a:xfrm>
              <a:custGeom>
                <a:avLst/>
                <a:gdLst>
                  <a:gd name="T0" fmla="*/ 34 w 38"/>
                  <a:gd name="T1" fmla="*/ 21 h 44"/>
                  <a:gd name="T2" fmla="*/ 19 w 38"/>
                  <a:gd name="T3" fmla="*/ 44 h 44"/>
                  <a:gd name="T4" fmla="*/ 3 w 38"/>
                  <a:gd name="T5" fmla="*/ 22 h 44"/>
                  <a:gd name="T6" fmla="*/ 20 w 38"/>
                  <a:gd name="T7" fmla="*/ 0 h 44"/>
                  <a:gd name="T8" fmla="*/ 34 w 38"/>
                  <a:gd name="T9" fmla="*/ 2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44">
                    <a:moveTo>
                      <a:pt x="34" y="21"/>
                    </a:moveTo>
                    <a:cubicBezTo>
                      <a:pt x="34" y="32"/>
                      <a:pt x="38" y="44"/>
                      <a:pt x="19" y="44"/>
                    </a:cubicBezTo>
                    <a:cubicBezTo>
                      <a:pt x="0" y="44"/>
                      <a:pt x="4" y="32"/>
                      <a:pt x="3" y="22"/>
                    </a:cubicBezTo>
                    <a:cubicBezTo>
                      <a:pt x="3" y="10"/>
                      <a:pt x="2" y="0"/>
                      <a:pt x="20" y="0"/>
                    </a:cubicBezTo>
                    <a:cubicBezTo>
                      <a:pt x="37" y="0"/>
                      <a:pt x="34" y="11"/>
                      <a:pt x="34" y="2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43" tIns="44821" rIns="89643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321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54" name="Rectangle 85">
              <a:extLst>
                <a:ext uri="{FF2B5EF4-FFF2-40B4-BE49-F238E27FC236}">
                  <a16:creationId xmlns:a16="http://schemas.microsoft.com/office/drawing/2014/main" id="{AB210DDD-155A-47D8-9FF9-051FDCC27FF0}"/>
                </a:ext>
              </a:extLst>
            </p:cNvPr>
            <p:cNvSpPr/>
            <p:nvPr/>
          </p:nvSpPr>
          <p:spPr>
            <a:xfrm>
              <a:off x="9204620" y="2421303"/>
              <a:ext cx="720510" cy="2787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Power BI</a:t>
              </a:r>
            </a:p>
          </p:txBody>
        </p:sp>
      </p:grpSp>
      <p:grpSp>
        <p:nvGrpSpPr>
          <p:cNvPr id="60" name="Group 23">
            <a:extLst>
              <a:ext uri="{FF2B5EF4-FFF2-40B4-BE49-F238E27FC236}">
                <a16:creationId xmlns:a16="http://schemas.microsoft.com/office/drawing/2014/main" id="{9A1E685B-4495-41AC-861F-CB4CC19A63E1}"/>
              </a:ext>
            </a:extLst>
          </p:cNvPr>
          <p:cNvGrpSpPr/>
          <p:nvPr/>
        </p:nvGrpSpPr>
        <p:grpSpPr>
          <a:xfrm>
            <a:off x="6154505" y="2048187"/>
            <a:ext cx="2323555" cy="4235175"/>
            <a:chOff x="6277916" y="1790395"/>
            <a:chExt cx="2370146" cy="4320099"/>
          </a:xfrm>
        </p:grpSpPr>
        <p:sp>
          <p:nvSpPr>
            <p:cNvPr id="61" name="Rectangle 42">
              <a:extLst>
                <a:ext uri="{FF2B5EF4-FFF2-40B4-BE49-F238E27FC236}">
                  <a16:creationId xmlns:a16="http://schemas.microsoft.com/office/drawing/2014/main" id="{AF76DD69-C79A-4176-84E1-BA8CC079C3F1}"/>
                </a:ext>
              </a:extLst>
            </p:cNvPr>
            <p:cNvSpPr/>
            <p:nvPr/>
          </p:nvSpPr>
          <p:spPr bwMode="auto">
            <a:xfrm>
              <a:off x="6277916" y="1790395"/>
              <a:ext cx="2079506" cy="4320099"/>
            </a:xfrm>
            <a:prstGeom prst="rect">
              <a:avLst/>
            </a:prstGeom>
            <a:solidFill>
              <a:srgbClr val="005AA1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Machine Learning </a:t>
              </a:r>
              <a:b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</a:b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and Analytics</a:t>
              </a:r>
            </a:p>
          </p:txBody>
        </p:sp>
        <p:pic>
          <p:nvPicPr>
            <p:cNvPr id="62" name="Picture 73">
              <a:extLst>
                <a:ext uri="{FF2B5EF4-FFF2-40B4-BE49-F238E27FC236}">
                  <a16:creationId xmlns:a16="http://schemas.microsoft.com/office/drawing/2014/main" id="{3EB1398D-4B20-4181-8E40-66DB81F4D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8398" y="2896065"/>
              <a:ext cx="353933" cy="375063"/>
            </a:xfrm>
            <a:prstGeom prst="rect">
              <a:avLst/>
            </a:prstGeom>
          </p:spPr>
        </p:pic>
        <p:pic>
          <p:nvPicPr>
            <p:cNvPr id="63" name="Picture 74">
              <a:extLst>
                <a:ext uri="{FF2B5EF4-FFF2-40B4-BE49-F238E27FC236}">
                  <a16:creationId xmlns:a16="http://schemas.microsoft.com/office/drawing/2014/main" id="{3259BF11-5211-48A4-B97B-BE9CD320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728" y="4360197"/>
              <a:ext cx="428269" cy="310126"/>
            </a:xfrm>
            <a:prstGeom prst="rect">
              <a:avLst/>
            </a:prstGeom>
          </p:spPr>
        </p:pic>
        <p:pic>
          <p:nvPicPr>
            <p:cNvPr id="64" name="Picture 75">
              <a:extLst>
                <a:ext uri="{FF2B5EF4-FFF2-40B4-BE49-F238E27FC236}">
                  <a16:creationId xmlns:a16="http://schemas.microsoft.com/office/drawing/2014/main" id="{71D7A577-6BC7-4B55-B408-0E819F0B2B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7414" y="5026497"/>
              <a:ext cx="474530" cy="367761"/>
            </a:xfrm>
            <a:prstGeom prst="rect">
              <a:avLst/>
            </a:prstGeom>
          </p:spPr>
        </p:pic>
        <p:sp>
          <p:nvSpPr>
            <p:cNvPr id="65" name="Rectangle 82">
              <a:extLst>
                <a:ext uri="{FF2B5EF4-FFF2-40B4-BE49-F238E27FC236}">
                  <a16:creationId xmlns:a16="http://schemas.microsoft.com/office/drawing/2014/main" id="{37CE8712-86E1-4123-8282-BC34F4215ACF}"/>
                </a:ext>
              </a:extLst>
            </p:cNvPr>
            <p:cNvSpPr/>
            <p:nvPr/>
          </p:nvSpPr>
          <p:spPr>
            <a:xfrm>
              <a:off x="6767968" y="2860458"/>
              <a:ext cx="1267369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Machine Learning</a:t>
              </a:r>
            </a:p>
          </p:txBody>
        </p:sp>
        <p:sp>
          <p:nvSpPr>
            <p:cNvPr id="66" name="Rectangle 83">
              <a:extLst>
                <a:ext uri="{FF2B5EF4-FFF2-40B4-BE49-F238E27FC236}">
                  <a16:creationId xmlns:a16="http://schemas.microsoft.com/office/drawing/2014/main" id="{5799EE90-0FEF-4918-B1E0-0152F1BC6D47}"/>
                </a:ext>
              </a:extLst>
            </p:cNvPr>
            <p:cNvSpPr/>
            <p:nvPr/>
          </p:nvSpPr>
          <p:spPr>
            <a:xfrm>
              <a:off x="6825997" y="4293374"/>
              <a:ext cx="1457831" cy="4633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 HDInsight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(Hadoop and Spark)</a:t>
              </a:r>
            </a:p>
          </p:txBody>
        </p:sp>
        <p:sp>
          <p:nvSpPr>
            <p:cNvPr id="67" name="Rectangle 84">
              <a:extLst>
                <a:ext uri="{FF2B5EF4-FFF2-40B4-BE49-F238E27FC236}">
                  <a16:creationId xmlns:a16="http://schemas.microsoft.com/office/drawing/2014/main" id="{C18C548B-3E2A-4B74-9B16-17213411661D}"/>
                </a:ext>
              </a:extLst>
            </p:cNvPr>
            <p:cNvSpPr/>
            <p:nvPr/>
          </p:nvSpPr>
          <p:spPr>
            <a:xfrm>
              <a:off x="6844706" y="4954772"/>
              <a:ext cx="1182342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Stream Analytics</a:t>
              </a:r>
            </a:p>
          </p:txBody>
        </p:sp>
        <p:grpSp>
          <p:nvGrpSpPr>
            <p:cNvPr id="68" name="Group 147">
              <a:extLst>
                <a:ext uri="{FF2B5EF4-FFF2-40B4-BE49-F238E27FC236}">
                  <a16:creationId xmlns:a16="http://schemas.microsoft.com/office/drawing/2014/main" id="{1E5C0151-0BC6-4336-8CA6-13C84C3DFC1F}"/>
                </a:ext>
              </a:extLst>
            </p:cNvPr>
            <p:cNvGrpSpPr/>
            <p:nvPr/>
          </p:nvGrpSpPr>
          <p:grpSpPr>
            <a:xfrm>
              <a:off x="8352819" y="2143445"/>
              <a:ext cx="295243" cy="1834529"/>
              <a:chOff x="3832324" y="5254390"/>
              <a:chExt cx="295243" cy="1834529"/>
            </a:xfrm>
          </p:grpSpPr>
          <p:sp>
            <p:nvSpPr>
              <p:cNvPr id="76" name="Isosceles Triangle 148">
                <a:extLst>
                  <a:ext uri="{FF2B5EF4-FFF2-40B4-BE49-F238E27FC236}">
                    <a16:creationId xmlns:a16="http://schemas.microsoft.com/office/drawing/2014/main" id="{904470EF-B26A-4FEE-9EC0-79EF7D04633E}"/>
                  </a:ext>
                </a:extLst>
              </p:cNvPr>
              <p:cNvSpPr/>
              <p:nvPr/>
            </p:nvSpPr>
            <p:spPr bwMode="auto">
              <a:xfrm rot="5400000">
                <a:off x="3576707" y="5557205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7" name="Isosceles Triangle 149">
                <a:extLst>
                  <a:ext uri="{FF2B5EF4-FFF2-40B4-BE49-F238E27FC236}">
                    <a16:creationId xmlns:a16="http://schemas.microsoft.com/office/drawing/2014/main" id="{C4CEB955-71ED-4F30-B792-1BD581EFC51A}"/>
                  </a:ext>
                </a:extLst>
              </p:cNvPr>
              <p:cNvSpPr/>
              <p:nvPr/>
            </p:nvSpPr>
            <p:spPr bwMode="auto">
              <a:xfrm rot="5400000">
                <a:off x="3529509" y="5557205"/>
                <a:ext cx="853675" cy="248045"/>
              </a:xfrm>
              <a:prstGeom prst="triangle">
                <a:avLst/>
              </a:prstGeom>
              <a:solidFill>
                <a:srgbClr val="005AA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8" name="Isosceles Triangle 190">
                <a:extLst>
                  <a:ext uri="{FF2B5EF4-FFF2-40B4-BE49-F238E27FC236}">
                    <a16:creationId xmlns:a16="http://schemas.microsoft.com/office/drawing/2014/main" id="{14464EEA-CA3A-4655-97FB-940048207DDD}"/>
                  </a:ext>
                </a:extLst>
              </p:cNvPr>
              <p:cNvSpPr/>
              <p:nvPr/>
            </p:nvSpPr>
            <p:spPr bwMode="auto">
              <a:xfrm rot="5400000">
                <a:off x="3576707" y="6538059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69" name="Group 150">
              <a:extLst>
                <a:ext uri="{FF2B5EF4-FFF2-40B4-BE49-F238E27FC236}">
                  <a16:creationId xmlns:a16="http://schemas.microsoft.com/office/drawing/2014/main" id="{BC21DEDF-C69E-43F6-9FBB-DD7BA0121EA3}"/>
                </a:ext>
              </a:extLst>
            </p:cNvPr>
            <p:cNvGrpSpPr/>
            <p:nvPr/>
          </p:nvGrpSpPr>
          <p:grpSpPr>
            <a:xfrm>
              <a:off x="8352819" y="4071625"/>
              <a:ext cx="295243" cy="853675"/>
              <a:chOff x="3832324" y="5673490"/>
              <a:chExt cx="295243" cy="853675"/>
            </a:xfrm>
          </p:grpSpPr>
          <p:sp>
            <p:nvSpPr>
              <p:cNvPr id="74" name="Isosceles Triangle 151">
                <a:extLst>
                  <a:ext uri="{FF2B5EF4-FFF2-40B4-BE49-F238E27FC236}">
                    <a16:creationId xmlns:a16="http://schemas.microsoft.com/office/drawing/2014/main" id="{CF8EB989-6B35-4D9B-B3CD-4DA6BFD66F16}"/>
                  </a:ext>
                </a:extLst>
              </p:cNvPr>
              <p:cNvSpPr/>
              <p:nvPr/>
            </p:nvSpPr>
            <p:spPr bwMode="auto">
              <a:xfrm rot="5400000">
                <a:off x="3576707" y="5976305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5" name="Isosceles Triangle 152">
                <a:extLst>
                  <a:ext uri="{FF2B5EF4-FFF2-40B4-BE49-F238E27FC236}">
                    <a16:creationId xmlns:a16="http://schemas.microsoft.com/office/drawing/2014/main" id="{97A85E03-EF2E-407F-86E9-4659166488E1}"/>
                  </a:ext>
                </a:extLst>
              </p:cNvPr>
              <p:cNvSpPr/>
              <p:nvPr/>
            </p:nvSpPr>
            <p:spPr bwMode="auto">
              <a:xfrm rot="5400000">
                <a:off x="3529509" y="5976305"/>
                <a:ext cx="853675" cy="248045"/>
              </a:xfrm>
              <a:prstGeom prst="triangle">
                <a:avLst/>
              </a:prstGeom>
              <a:solidFill>
                <a:srgbClr val="005AA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  <p:grpSp>
          <p:nvGrpSpPr>
            <p:cNvPr id="70" name="Group 157">
              <a:extLst>
                <a:ext uri="{FF2B5EF4-FFF2-40B4-BE49-F238E27FC236}">
                  <a16:creationId xmlns:a16="http://schemas.microsoft.com/office/drawing/2014/main" id="{2E29E527-B41B-4374-BA62-6FD18BD7402C}"/>
                </a:ext>
              </a:extLst>
            </p:cNvPr>
            <p:cNvGrpSpPr/>
            <p:nvPr/>
          </p:nvGrpSpPr>
          <p:grpSpPr>
            <a:xfrm>
              <a:off x="8352819" y="5171433"/>
              <a:ext cx="295243" cy="853675"/>
              <a:chOff x="3832324" y="5397265"/>
              <a:chExt cx="295243" cy="853675"/>
            </a:xfrm>
          </p:grpSpPr>
          <p:sp>
            <p:nvSpPr>
              <p:cNvPr id="72" name="Isosceles Triangle 158">
                <a:extLst>
                  <a:ext uri="{FF2B5EF4-FFF2-40B4-BE49-F238E27FC236}">
                    <a16:creationId xmlns:a16="http://schemas.microsoft.com/office/drawing/2014/main" id="{7BAFFE24-4BC3-4973-8F44-8495DE763EB0}"/>
                  </a:ext>
                </a:extLst>
              </p:cNvPr>
              <p:cNvSpPr/>
              <p:nvPr/>
            </p:nvSpPr>
            <p:spPr bwMode="auto">
              <a:xfrm rot="5400000">
                <a:off x="3576707" y="5700080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73" name="Isosceles Triangle 159">
                <a:extLst>
                  <a:ext uri="{FF2B5EF4-FFF2-40B4-BE49-F238E27FC236}">
                    <a16:creationId xmlns:a16="http://schemas.microsoft.com/office/drawing/2014/main" id="{4CCA4D9F-B9BC-4D94-A67A-906FD452DF2A}"/>
                  </a:ext>
                </a:extLst>
              </p:cNvPr>
              <p:cNvSpPr/>
              <p:nvPr/>
            </p:nvSpPr>
            <p:spPr bwMode="auto">
              <a:xfrm rot="5400000">
                <a:off x="3529509" y="5700080"/>
                <a:ext cx="853675" cy="248045"/>
              </a:xfrm>
              <a:prstGeom prst="triangle">
                <a:avLst/>
              </a:prstGeom>
              <a:solidFill>
                <a:srgbClr val="005AA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71" name="Isosceles Triangle 189">
              <a:extLst>
                <a:ext uri="{FF2B5EF4-FFF2-40B4-BE49-F238E27FC236}">
                  <a16:creationId xmlns:a16="http://schemas.microsoft.com/office/drawing/2014/main" id="{69C00E72-FFFD-4BBE-8496-1D1DAD813042}"/>
                </a:ext>
              </a:extLst>
            </p:cNvPr>
            <p:cNvSpPr/>
            <p:nvPr/>
          </p:nvSpPr>
          <p:spPr bwMode="auto">
            <a:xfrm rot="5400000">
              <a:off x="8050088" y="3428236"/>
              <a:ext cx="853675" cy="248045"/>
            </a:xfrm>
            <a:prstGeom prst="triangle">
              <a:avLst/>
            </a:prstGeom>
            <a:solidFill>
              <a:srgbClr val="005AA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79" name="Freeform 389">
            <a:extLst>
              <a:ext uri="{FF2B5EF4-FFF2-40B4-BE49-F238E27FC236}">
                <a16:creationId xmlns:a16="http://schemas.microsoft.com/office/drawing/2014/main" id="{45F2B3E9-16E3-4DCF-8E6E-A2E105DE2F3C}"/>
              </a:ext>
            </a:extLst>
          </p:cNvPr>
          <p:cNvSpPr>
            <a:spLocks noEditPoints="1"/>
          </p:cNvSpPr>
          <p:nvPr/>
        </p:nvSpPr>
        <p:spPr bwMode="auto">
          <a:xfrm>
            <a:off x="8886475" y="3676029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3" tIns="44821" rIns="89643" bIns="44821" numCol="1" anchor="t" anchorCtr="0" compatLnSpc="1">
            <a:prstTxWarp prst="textNoShape">
              <a:avLst/>
            </a:prstTxWarp>
          </a:bodyPr>
          <a:lstStyle/>
          <a:p>
            <a:pPr defTabSz="896306">
              <a:defRPr/>
            </a:pPr>
            <a:endParaRPr lang="en-US" sz="1667" kern="0">
              <a:solidFill>
                <a:prstClr val="white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80" name="Rectangle 19">
            <a:extLst>
              <a:ext uri="{FF2B5EF4-FFF2-40B4-BE49-F238E27FC236}">
                <a16:creationId xmlns:a16="http://schemas.microsoft.com/office/drawing/2014/main" id="{338AEBBA-41BE-41C5-B39C-C63A51926FBE}"/>
              </a:ext>
            </a:extLst>
          </p:cNvPr>
          <p:cNvSpPr/>
          <p:nvPr/>
        </p:nvSpPr>
        <p:spPr>
          <a:xfrm>
            <a:off x="431101" y="6371205"/>
            <a:ext cx="567335" cy="333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10694">
              <a:spcAft>
                <a:spcPct val="35000"/>
              </a:spcAft>
              <a:defRPr/>
            </a:pPr>
            <a:r>
              <a:rPr lang="hu-HU" sz="1567" b="1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rPr>
              <a:t>Adat</a:t>
            </a:r>
            <a:endParaRPr lang="en-US" sz="1567" b="1" kern="0" spc="-29" dirty="0">
              <a:solidFill>
                <a:prstClr val="white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grpSp>
        <p:nvGrpSpPr>
          <p:cNvPr id="81" name="Group 5">
            <a:extLst>
              <a:ext uri="{FF2B5EF4-FFF2-40B4-BE49-F238E27FC236}">
                <a16:creationId xmlns:a16="http://schemas.microsoft.com/office/drawing/2014/main" id="{B5A1367D-6EF2-42CB-A6BC-22C2042B676F}"/>
              </a:ext>
            </a:extLst>
          </p:cNvPr>
          <p:cNvGrpSpPr/>
          <p:nvPr/>
        </p:nvGrpSpPr>
        <p:grpSpPr>
          <a:xfrm>
            <a:off x="270803" y="2383763"/>
            <a:ext cx="1520655" cy="3816091"/>
            <a:chOff x="276231" y="2132701"/>
            <a:chExt cx="1551146" cy="3892612"/>
          </a:xfrm>
        </p:grpSpPr>
        <p:cxnSp>
          <p:nvCxnSpPr>
            <p:cNvPr id="82" name="Straight Connector 86">
              <a:extLst>
                <a:ext uri="{FF2B5EF4-FFF2-40B4-BE49-F238E27FC236}">
                  <a16:creationId xmlns:a16="http://schemas.microsoft.com/office/drawing/2014/main" id="{55E8084F-8872-4CF3-9139-22E8C2FBE677}"/>
                </a:ext>
              </a:extLst>
            </p:cNvPr>
            <p:cNvCxnSpPr/>
            <p:nvPr/>
          </p:nvCxnSpPr>
          <p:spPr>
            <a:xfrm>
              <a:off x="1399592" y="2407298"/>
              <a:ext cx="7864" cy="2729556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83" name="Straight Connector 87">
              <a:extLst>
                <a:ext uri="{FF2B5EF4-FFF2-40B4-BE49-F238E27FC236}">
                  <a16:creationId xmlns:a16="http://schemas.microsoft.com/office/drawing/2014/main" id="{4B6E35E3-EEBD-4D53-92BB-76C16B76B937}"/>
                </a:ext>
              </a:extLst>
            </p:cNvPr>
            <p:cNvCxnSpPr/>
            <p:nvPr/>
          </p:nvCxnSpPr>
          <p:spPr>
            <a:xfrm>
              <a:off x="1184988" y="2407298"/>
              <a:ext cx="214604" cy="1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84" name="Straight Connector 88">
              <a:extLst>
                <a:ext uri="{FF2B5EF4-FFF2-40B4-BE49-F238E27FC236}">
                  <a16:creationId xmlns:a16="http://schemas.microsoft.com/office/drawing/2014/main" id="{44D596EA-19BA-40C0-8B4E-01EB8C882E06}"/>
                </a:ext>
              </a:extLst>
            </p:cNvPr>
            <p:cNvCxnSpPr/>
            <p:nvPr/>
          </p:nvCxnSpPr>
          <p:spPr>
            <a:xfrm flipV="1">
              <a:off x="1184988" y="3768264"/>
              <a:ext cx="570278" cy="1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cxnSp>
          <p:nvCxnSpPr>
            <p:cNvPr id="85" name="Straight Connector 89">
              <a:extLst>
                <a:ext uri="{FF2B5EF4-FFF2-40B4-BE49-F238E27FC236}">
                  <a16:creationId xmlns:a16="http://schemas.microsoft.com/office/drawing/2014/main" id="{99A7A19C-5393-45BA-95BC-5DE28B25B10E}"/>
                </a:ext>
              </a:extLst>
            </p:cNvPr>
            <p:cNvCxnSpPr/>
            <p:nvPr/>
          </p:nvCxnSpPr>
          <p:spPr>
            <a:xfrm>
              <a:off x="1184988" y="5136854"/>
              <a:ext cx="214604" cy="1"/>
            </a:xfrm>
            <a:prstGeom prst="line">
              <a:avLst/>
            </a:prstGeom>
            <a:noFill/>
            <a:ln w="22225" cap="sq" cmpd="sng" algn="ctr">
              <a:solidFill>
                <a:sysClr val="window" lastClr="FFFFFF"/>
              </a:solidFill>
              <a:prstDash val="solid"/>
              <a:miter lim="800000"/>
              <a:headEnd type="none"/>
              <a:tailEnd type="none"/>
            </a:ln>
            <a:effectLst/>
          </p:spPr>
        </p:cxnSp>
        <p:sp>
          <p:nvSpPr>
            <p:cNvPr id="86" name="Freeform 34">
              <a:extLst>
                <a:ext uri="{FF2B5EF4-FFF2-40B4-BE49-F238E27FC236}">
                  <a16:creationId xmlns:a16="http://schemas.microsoft.com/office/drawing/2014/main" id="{69694171-3F92-4974-AB67-32BA4D64D8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527" y="2132701"/>
              <a:ext cx="613677" cy="485488"/>
            </a:xfrm>
            <a:custGeom>
              <a:avLst/>
              <a:gdLst>
                <a:gd name="T0" fmla="*/ 234 w 1464"/>
                <a:gd name="T1" fmla="*/ 815 h 1158"/>
                <a:gd name="T2" fmla="*/ 206 w 1464"/>
                <a:gd name="T3" fmla="*/ 1158 h 1158"/>
                <a:gd name="T4" fmla="*/ 33 w 1464"/>
                <a:gd name="T5" fmla="*/ 1131 h 1158"/>
                <a:gd name="T6" fmla="*/ 89 w 1464"/>
                <a:gd name="T7" fmla="*/ 876 h 1158"/>
                <a:gd name="T8" fmla="*/ 183 w 1464"/>
                <a:gd name="T9" fmla="*/ 876 h 1158"/>
                <a:gd name="T10" fmla="*/ 323 w 1464"/>
                <a:gd name="T11" fmla="*/ 1158 h 1158"/>
                <a:gd name="T12" fmla="*/ 495 w 1464"/>
                <a:gd name="T13" fmla="*/ 1131 h 1158"/>
                <a:gd name="T14" fmla="*/ 295 w 1464"/>
                <a:gd name="T15" fmla="*/ 748 h 1158"/>
                <a:gd name="T16" fmla="*/ 295 w 1464"/>
                <a:gd name="T17" fmla="*/ 1131 h 1158"/>
                <a:gd name="T18" fmla="*/ 584 w 1464"/>
                <a:gd name="T19" fmla="*/ 1158 h 1158"/>
                <a:gd name="T20" fmla="*/ 757 w 1464"/>
                <a:gd name="T21" fmla="*/ 1131 h 1158"/>
                <a:gd name="T22" fmla="*/ 557 w 1464"/>
                <a:gd name="T23" fmla="*/ 493 h 1158"/>
                <a:gd name="T24" fmla="*/ 557 w 1464"/>
                <a:gd name="T25" fmla="*/ 1131 h 1158"/>
                <a:gd name="T26" fmla="*/ 863 w 1464"/>
                <a:gd name="T27" fmla="*/ 676 h 1158"/>
                <a:gd name="T28" fmla="*/ 813 w 1464"/>
                <a:gd name="T29" fmla="*/ 1131 h 1158"/>
                <a:gd name="T30" fmla="*/ 991 w 1464"/>
                <a:gd name="T31" fmla="*/ 1158 h 1158"/>
                <a:gd name="T32" fmla="*/ 1013 w 1464"/>
                <a:gd name="T33" fmla="*/ 610 h 1158"/>
                <a:gd name="T34" fmla="*/ 902 w 1464"/>
                <a:gd name="T35" fmla="*/ 687 h 1158"/>
                <a:gd name="T36" fmla="*/ 1074 w 1464"/>
                <a:gd name="T37" fmla="*/ 1131 h 1158"/>
                <a:gd name="T38" fmla="*/ 1247 w 1464"/>
                <a:gd name="T39" fmla="*/ 1158 h 1158"/>
                <a:gd name="T40" fmla="*/ 1275 w 1464"/>
                <a:gd name="T41" fmla="*/ 366 h 1158"/>
                <a:gd name="T42" fmla="*/ 1074 w 1464"/>
                <a:gd name="T43" fmla="*/ 549 h 1158"/>
                <a:gd name="T44" fmla="*/ 1442 w 1464"/>
                <a:gd name="T45" fmla="*/ 0 h 1158"/>
                <a:gd name="T46" fmla="*/ 1024 w 1464"/>
                <a:gd name="T47" fmla="*/ 33 h 1158"/>
                <a:gd name="T48" fmla="*/ 1130 w 1464"/>
                <a:gd name="T49" fmla="*/ 166 h 1158"/>
                <a:gd name="T50" fmla="*/ 935 w 1464"/>
                <a:gd name="T51" fmla="*/ 410 h 1158"/>
                <a:gd name="T52" fmla="*/ 896 w 1464"/>
                <a:gd name="T53" fmla="*/ 416 h 1158"/>
                <a:gd name="T54" fmla="*/ 540 w 1464"/>
                <a:gd name="T55" fmla="*/ 94 h 1158"/>
                <a:gd name="T56" fmla="*/ 11 w 1464"/>
                <a:gd name="T57" fmla="*/ 704 h 1158"/>
                <a:gd name="T58" fmla="*/ 117 w 1464"/>
                <a:gd name="T59" fmla="*/ 848 h 1158"/>
                <a:gd name="T60" fmla="*/ 156 w 1464"/>
                <a:gd name="T61" fmla="*/ 848 h 1158"/>
                <a:gd name="T62" fmla="*/ 534 w 1464"/>
                <a:gd name="T63" fmla="*/ 443 h 1158"/>
                <a:gd name="T64" fmla="*/ 885 w 1464"/>
                <a:gd name="T65" fmla="*/ 649 h 1158"/>
                <a:gd name="T66" fmla="*/ 930 w 1464"/>
                <a:gd name="T67" fmla="*/ 643 h 1158"/>
                <a:gd name="T68" fmla="*/ 1269 w 1464"/>
                <a:gd name="T69" fmla="*/ 321 h 1158"/>
                <a:gd name="T70" fmla="*/ 1420 w 1464"/>
                <a:gd name="T71" fmla="*/ 460 h 1158"/>
                <a:gd name="T72" fmla="*/ 1442 w 1464"/>
                <a:gd name="T73" fmla="*/ 449 h 1158"/>
                <a:gd name="T74" fmla="*/ 1442 w 1464"/>
                <a:gd name="T75" fmla="*/ 0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64" h="1158">
                  <a:moveTo>
                    <a:pt x="183" y="876"/>
                  </a:moveTo>
                  <a:cubicBezTo>
                    <a:pt x="234" y="815"/>
                    <a:pt x="234" y="815"/>
                    <a:pt x="234" y="815"/>
                  </a:cubicBezTo>
                  <a:cubicBezTo>
                    <a:pt x="234" y="1131"/>
                    <a:pt x="234" y="1131"/>
                    <a:pt x="234" y="1131"/>
                  </a:cubicBezTo>
                  <a:cubicBezTo>
                    <a:pt x="234" y="1147"/>
                    <a:pt x="222" y="1158"/>
                    <a:pt x="206" y="1158"/>
                  </a:cubicBezTo>
                  <a:cubicBezTo>
                    <a:pt x="61" y="1158"/>
                    <a:pt x="61" y="1158"/>
                    <a:pt x="61" y="1158"/>
                  </a:cubicBezTo>
                  <a:cubicBezTo>
                    <a:pt x="50" y="1158"/>
                    <a:pt x="33" y="1147"/>
                    <a:pt x="33" y="1131"/>
                  </a:cubicBezTo>
                  <a:cubicBezTo>
                    <a:pt x="33" y="820"/>
                    <a:pt x="33" y="820"/>
                    <a:pt x="33" y="820"/>
                  </a:cubicBezTo>
                  <a:cubicBezTo>
                    <a:pt x="89" y="876"/>
                    <a:pt x="89" y="876"/>
                    <a:pt x="89" y="876"/>
                  </a:cubicBezTo>
                  <a:cubicBezTo>
                    <a:pt x="100" y="887"/>
                    <a:pt x="117" y="898"/>
                    <a:pt x="133" y="898"/>
                  </a:cubicBezTo>
                  <a:cubicBezTo>
                    <a:pt x="150" y="898"/>
                    <a:pt x="172" y="887"/>
                    <a:pt x="183" y="876"/>
                  </a:cubicBezTo>
                  <a:close/>
                  <a:moveTo>
                    <a:pt x="295" y="1131"/>
                  </a:moveTo>
                  <a:cubicBezTo>
                    <a:pt x="295" y="1147"/>
                    <a:pt x="306" y="1158"/>
                    <a:pt x="323" y="1158"/>
                  </a:cubicBezTo>
                  <a:cubicBezTo>
                    <a:pt x="467" y="1158"/>
                    <a:pt x="467" y="1158"/>
                    <a:pt x="467" y="1158"/>
                  </a:cubicBezTo>
                  <a:cubicBezTo>
                    <a:pt x="484" y="1158"/>
                    <a:pt x="495" y="1147"/>
                    <a:pt x="495" y="1131"/>
                  </a:cubicBezTo>
                  <a:cubicBezTo>
                    <a:pt x="495" y="527"/>
                    <a:pt x="495" y="527"/>
                    <a:pt x="495" y="527"/>
                  </a:cubicBezTo>
                  <a:cubicBezTo>
                    <a:pt x="295" y="748"/>
                    <a:pt x="295" y="748"/>
                    <a:pt x="295" y="748"/>
                  </a:cubicBezTo>
                  <a:cubicBezTo>
                    <a:pt x="295" y="1131"/>
                    <a:pt x="295" y="1131"/>
                    <a:pt x="295" y="1131"/>
                  </a:cubicBezTo>
                  <a:cubicBezTo>
                    <a:pt x="295" y="1131"/>
                    <a:pt x="295" y="1131"/>
                    <a:pt x="295" y="1131"/>
                  </a:cubicBezTo>
                  <a:close/>
                  <a:moveTo>
                    <a:pt x="557" y="1131"/>
                  </a:moveTo>
                  <a:cubicBezTo>
                    <a:pt x="557" y="1147"/>
                    <a:pt x="568" y="1158"/>
                    <a:pt x="584" y="1158"/>
                  </a:cubicBezTo>
                  <a:cubicBezTo>
                    <a:pt x="729" y="1158"/>
                    <a:pt x="729" y="1158"/>
                    <a:pt x="729" y="1158"/>
                  </a:cubicBezTo>
                  <a:cubicBezTo>
                    <a:pt x="746" y="1158"/>
                    <a:pt x="757" y="1147"/>
                    <a:pt x="757" y="1131"/>
                  </a:cubicBezTo>
                  <a:cubicBezTo>
                    <a:pt x="757" y="615"/>
                    <a:pt x="757" y="615"/>
                    <a:pt x="757" y="615"/>
                  </a:cubicBezTo>
                  <a:cubicBezTo>
                    <a:pt x="557" y="493"/>
                    <a:pt x="557" y="493"/>
                    <a:pt x="557" y="493"/>
                  </a:cubicBezTo>
                  <a:cubicBezTo>
                    <a:pt x="557" y="1131"/>
                    <a:pt x="557" y="1131"/>
                    <a:pt x="557" y="1131"/>
                  </a:cubicBezTo>
                  <a:cubicBezTo>
                    <a:pt x="557" y="1131"/>
                    <a:pt x="557" y="1131"/>
                    <a:pt x="557" y="1131"/>
                  </a:cubicBezTo>
                  <a:close/>
                  <a:moveTo>
                    <a:pt x="902" y="687"/>
                  </a:moveTo>
                  <a:cubicBezTo>
                    <a:pt x="891" y="687"/>
                    <a:pt x="874" y="687"/>
                    <a:pt x="863" y="676"/>
                  </a:cubicBezTo>
                  <a:cubicBezTo>
                    <a:pt x="813" y="649"/>
                    <a:pt x="813" y="649"/>
                    <a:pt x="813" y="649"/>
                  </a:cubicBezTo>
                  <a:cubicBezTo>
                    <a:pt x="813" y="1131"/>
                    <a:pt x="813" y="1131"/>
                    <a:pt x="813" y="1131"/>
                  </a:cubicBezTo>
                  <a:cubicBezTo>
                    <a:pt x="813" y="1147"/>
                    <a:pt x="829" y="1158"/>
                    <a:pt x="841" y="1158"/>
                  </a:cubicBezTo>
                  <a:cubicBezTo>
                    <a:pt x="991" y="1158"/>
                    <a:pt x="991" y="1158"/>
                    <a:pt x="991" y="1158"/>
                  </a:cubicBezTo>
                  <a:cubicBezTo>
                    <a:pt x="1002" y="1158"/>
                    <a:pt x="1013" y="1147"/>
                    <a:pt x="1013" y="1131"/>
                  </a:cubicBezTo>
                  <a:cubicBezTo>
                    <a:pt x="1013" y="610"/>
                    <a:pt x="1013" y="610"/>
                    <a:pt x="1013" y="610"/>
                  </a:cubicBezTo>
                  <a:cubicBezTo>
                    <a:pt x="958" y="671"/>
                    <a:pt x="958" y="671"/>
                    <a:pt x="958" y="671"/>
                  </a:cubicBezTo>
                  <a:cubicBezTo>
                    <a:pt x="941" y="682"/>
                    <a:pt x="924" y="687"/>
                    <a:pt x="902" y="687"/>
                  </a:cubicBezTo>
                  <a:close/>
                  <a:moveTo>
                    <a:pt x="1074" y="549"/>
                  </a:moveTo>
                  <a:cubicBezTo>
                    <a:pt x="1074" y="1131"/>
                    <a:pt x="1074" y="1131"/>
                    <a:pt x="1074" y="1131"/>
                  </a:cubicBezTo>
                  <a:cubicBezTo>
                    <a:pt x="1074" y="1147"/>
                    <a:pt x="1086" y="1158"/>
                    <a:pt x="1102" y="1158"/>
                  </a:cubicBezTo>
                  <a:cubicBezTo>
                    <a:pt x="1247" y="1158"/>
                    <a:pt x="1247" y="1158"/>
                    <a:pt x="1247" y="1158"/>
                  </a:cubicBezTo>
                  <a:cubicBezTo>
                    <a:pt x="1264" y="1158"/>
                    <a:pt x="1275" y="1147"/>
                    <a:pt x="1275" y="1131"/>
                  </a:cubicBezTo>
                  <a:cubicBezTo>
                    <a:pt x="1275" y="366"/>
                    <a:pt x="1275" y="366"/>
                    <a:pt x="1275" y="366"/>
                  </a:cubicBezTo>
                  <a:cubicBezTo>
                    <a:pt x="1269" y="360"/>
                    <a:pt x="1269" y="360"/>
                    <a:pt x="1269" y="360"/>
                  </a:cubicBezTo>
                  <a:cubicBezTo>
                    <a:pt x="1074" y="549"/>
                    <a:pt x="1074" y="549"/>
                    <a:pt x="1074" y="549"/>
                  </a:cubicBezTo>
                  <a:cubicBezTo>
                    <a:pt x="1074" y="549"/>
                    <a:pt x="1074" y="549"/>
                    <a:pt x="1074" y="549"/>
                  </a:cubicBezTo>
                  <a:close/>
                  <a:moveTo>
                    <a:pt x="1442" y="0"/>
                  </a:moveTo>
                  <a:cubicBezTo>
                    <a:pt x="1442" y="0"/>
                    <a:pt x="1442" y="0"/>
                    <a:pt x="1442" y="0"/>
                  </a:cubicBezTo>
                  <a:cubicBezTo>
                    <a:pt x="1024" y="33"/>
                    <a:pt x="1024" y="33"/>
                    <a:pt x="1024" y="33"/>
                  </a:cubicBezTo>
                  <a:cubicBezTo>
                    <a:pt x="1008" y="33"/>
                    <a:pt x="1002" y="44"/>
                    <a:pt x="1013" y="50"/>
                  </a:cubicBezTo>
                  <a:cubicBezTo>
                    <a:pt x="1130" y="166"/>
                    <a:pt x="1130" y="166"/>
                    <a:pt x="1130" y="166"/>
                  </a:cubicBezTo>
                  <a:cubicBezTo>
                    <a:pt x="1141" y="177"/>
                    <a:pt x="1141" y="194"/>
                    <a:pt x="1130" y="205"/>
                  </a:cubicBezTo>
                  <a:cubicBezTo>
                    <a:pt x="935" y="410"/>
                    <a:pt x="935" y="410"/>
                    <a:pt x="935" y="410"/>
                  </a:cubicBezTo>
                  <a:cubicBezTo>
                    <a:pt x="930" y="416"/>
                    <a:pt x="924" y="421"/>
                    <a:pt x="919" y="421"/>
                  </a:cubicBezTo>
                  <a:cubicBezTo>
                    <a:pt x="907" y="421"/>
                    <a:pt x="902" y="416"/>
                    <a:pt x="896" y="416"/>
                  </a:cubicBezTo>
                  <a:cubicBezTo>
                    <a:pt x="557" y="100"/>
                    <a:pt x="557" y="100"/>
                    <a:pt x="557" y="100"/>
                  </a:cubicBezTo>
                  <a:cubicBezTo>
                    <a:pt x="551" y="94"/>
                    <a:pt x="545" y="94"/>
                    <a:pt x="540" y="94"/>
                  </a:cubicBezTo>
                  <a:cubicBezTo>
                    <a:pt x="529" y="94"/>
                    <a:pt x="523" y="94"/>
                    <a:pt x="518" y="100"/>
                  </a:cubicBezTo>
                  <a:cubicBezTo>
                    <a:pt x="11" y="704"/>
                    <a:pt x="11" y="704"/>
                    <a:pt x="11" y="704"/>
                  </a:cubicBezTo>
                  <a:cubicBezTo>
                    <a:pt x="0" y="715"/>
                    <a:pt x="0" y="737"/>
                    <a:pt x="11" y="748"/>
                  </a:cubicBezTo>
                  <a:cubicBezTo>
                    <a:pt x="117" y="848"/>
                    <a:pt x="117" y="848"/>
                    <a:pt x="117" y="848"/>
                  </a:cubicBezTo>
                  <a:cubicBezTo>
                    <a:pt x="122" y="854"/>
                    <a:pt x="128" y="859"/>
                    <a:pt x="133" y="859"/>
                  </a:cubicBezTo>
                  <a:cubicBezTo>
                    <a:pt x="139" y="859"/>
                    <a:pt x="150" y="854"/>
                    <a:pt x="156" y="848"/>
                  </a:cubicBezTo>
                  <a:cubicBezTo>
                    <a:pt x="506" y="454"/>
                    <a:pt x="506" y="454"/>
                    <a:pt x="506" y="454"/>
                  </a:cubicBezTo>
                  <a:cubicBezTo>
                    <a:pt x="512" y="443"/>
                    <a:pt x="523" y="443"/>
                    <a:pt x="534" y="443"/>
                  </a:cubicBezTo>
                  <a:cubicBezTo>
                    <a:pt x="540" y="443"/>
                    <a:pt x="545" y="443"/>
                    <a:pt x="551" y="443"/>
                  </a:cubicBezTo>
                  <a:cubicBezTo>
                    <a:pt x="885" y="649"/>
                    <a:pt x="885" y="649"/>
                    <a:pt x="885" y="649"/>
                  </a:cubicBezTo>
                  <a:cubicBezTo>
                    <a:pt x="891" y="649"/>
                    <a:pt x="896" y="649"/>
                    <a:pt x="902" y="649"/>
                  </a:cubicBezTo>
                  <a:cubicBezTo>
                    <a:pt x="913" y="649"/>
                    <a:pt x="924" y="649"/>
                    <a:pt x="930" y="643"/>
                  </a:cubicBezTo>
                  <a:cubicBezTo>
                    <a:pt x="1253" y="327"/>
                    <a:pt x="1253" y="327"/>
                    <a:pt x="1253" y="327"/>
                  </a:cubicBezTo>
                  <a:cubicBezTo>
                    <a:pt x="1258" y="321"/>
                    <a:pt x="1264" y="321"/>
                    <a:pt x="1269" y="321"/>
                  </a:cubicBezTo>
                  <a:cubicBezTo>
                    <a:pt x="1281" y="321"/>
                    <a:pt x="1286" y="321"/>
                    <a:pt x="1292" y="327"/>
                  </a:cubicBezTo>
                  <a:cubicBezTo>
                    <a:pt x="1420" y="460"/>
                    <a:pt x="1420" y="460"/>
                    <a:pt x="1420" y="460"/>
                  </a:cubicBezTo>
                  <a:cubicBezTo>
                    <a:pt x="1425" y="460"/>
                    <a:pt x="1431" y="466"/>
                    <a:pt x="1431" y="466"/>
                  </a:cubicBezTo>
                  <a:cubicBezTo>
                    <a:pt x="1436" y="466"/>
                    <a:pt x="1442" y="460"/>
                    <a:pt x="1442" y="449"/>
                  </a:cubicBezTo>
                  <a:cubicBezTo>
                    <a:pt x="1464" y="28"/>
                    <a:pt x="1464" y="28"/>
                    <a:pt x="1464" y="28"/>
                  </a:cubicBezTo>
                  <a:cubicBezTo>
                    <a:pt x="1464" y="11"/>
                    <a:pt x="1453" y="0"/>
                    <a:pt x="1442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914146">
                <a:defRPr/>
              </a:pPr>
              <a:endParaRPr lang="en-US" sz="1765" kern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87" name="TextBox 2">
              <a:extLst>
                <a:ext uri="{FF2B5EF4-FFF2-40B4-BE49-F238E27FC236}">
                  <a16:creationId xmlns:a16="http://schemas.microsoft.com/office/drawing/2014/main" id="{AF7D876A-199B-44C3-9BC3-D6409169D464}"/>
                </a:ext>
              </a:extLst>
            </p:cNvPr>
            <p:cNvSpPr txBox="1"/>
            <p:nvPr/>
          </p:nvSpPr>
          <p:spPr>
            <a:xfrm>
              <a:off x="290952" y="2519818"/>
              <a:ext cx="1239881" cy="692436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Üzleti </a:t>
              </a:r>
            </a:p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alkalmazások</a:t>
              </a:r>
              <a:endParaRPr lang="en-US" sz="1127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88" name="TextBox 105">
              <a:extLst>
                <a:ext uri="{FF2B5EF4-FFF2-40B4-BE49-F238E27FC236}">
                  <a16:creationId xmlns:a16="http://schemas.microsoft.com/office/drawing/2014/main" id="{E6A13B71-3B1F-4FF8-A7BD-662A12F899FB}"/>
                </a:ext>
              </a:extLst>
            </p:cNvPr>
            <p:cNvSpPr txBox="1"/>
            <p:nvPr/>
          </p:nvSpPr>
          <p:spPr>
            <a:xfrm>
              <a:off x="286638" y="4033285"/>
              <a:ext cx="1239881" cy="613949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Egyedi</a:t>
              </a:r>
              <a:br>
                <a:rPr lang="en-US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</a:br>
              <a:r>
                <a:rPr lang="en-US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app</a:t>
              </a: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ok</a:t>
              </a:r>
              <a:endParaRPr lang="en-US" sz="1127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89" name="Freeform 53">
              <a:extLst>
                <a:ext uri="{FF2B5EF4-FFF2-40B4-BE49-F238E27FC236}">
                  <a16:creationId xmlns:a16="http://schemas.microsoft.com/office/drawing/2014/main" id="{AFD1A6EE-DA8F-4963-9293-CB56AD6EAC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6387" y="3483627"/>
              <a:ext cx="451956" cy="645040"/>
            </a:xfrm>
            <a:custGeom>
              <a:avLst/>
              <a:gdLst>
                <a:gd name="T0" fmla="*/ 1011 w 1280"/>
                <a:gd name="T1" fmla="*/ 1048 h 1827"/>
                <a:gd name="T2" fmla="*/ 958 w 1280"/>
                <a:gd name="T3" fmla="*/ 1013 h 1827"/>
                <a:gd name="T4" fmla="*/ 847 w 1280"/>
                <a:gd name="T5" fmla="*/ 961 h 1827"/>
                <a:gd name="T6" fmla="*/ 814 w 1280"/>
                <a:gd name="T7" fmla="*/ 965 h 1827"/>
                <a:gd name="T8" fmla="*/ 710 w 1280"/>
                <a:gd name="T9" fmla="*/ 572 h 1827"/>
                <a:gd name="T10" fmla="*/ 601 w 1280"/>
                <a:gd name="T11" fmla="*/ 594 h 1827"/>
                <a:gd name="T12" fmla="*/ 705 w 1280"/>
                <a:gd name="T13" fmla="*/ 1159 h 1827"/>
                <a:gd name="T14" fmla="*/ 663 w 1280"/>
                <a:gd name="T15" fmla="*/ 1238 h 1827"/>
                <a:gd name="T16" fmla="*/ 504 w 1280"/>
                <a:gd name="T17" fmla="*/ 1112 h 1827"/>
                <a:gd name="T18" fmla="*/ 348 w 1280"/>
                <a:gd name="T19" fmla="*/ 1032 h 1827"/>
                <a:gd name="T20" fmla="*/ 378 w 1280"/>
                <a:gd name="T21" fmla="*/ 1138 h 1827"/>
                <a:gd name="T22" fmla="*/ 416 w 1280"/>
                <a:gd name="T23" fmla="*/ 1245 h 1827"/>
                <a:gd name="T24" fmla="*/ 492 w 1280"/>
                <a:gd name="T25" fmla="*/ 1368 h 1827"/>
                <a:gd name="T26" fmla="*/ 729 w 1280"/>
                <a:gd name="T27" fmla="*/ 1659 h 1827"/>
                <a:gd name="T28" fmla="*/ 805 w 1280"/>
                <a:gd name="T29" fmla="*/ 1827 h 1827"/>
                <a:gd name="T30" fmla="*/ 1238 w 1280"/>
                <a:gd name="T31" fmla="*/ 1652 h 1827"/>
                <a:gd name="T32" fmla="*/ 1257 w 1280"/>
                <a:gd name="T33" fmla="*/ 1576 h 1827"/>
                <a:gd name="T34" fmla="*/ 1273 w 1280"/>
                <a:gd name="T35" fmla="*/ 1354 h 1827"/>
                <a:gd name="T36" fmla="*/ 1198 w 1280"/>
                <a:gd name="T37" fmla="*/ 1207 h 1827"/>
                <a:gd name="T38" fmla="*/ 1131 w 1280"/>
                <a:gd name="T39" fmla="*/ 1112 h 1827"/>
                <a:gd name="T40" fmla="*/ 826 w 1280"/>
                <a:gd name="T41" fmla="*/ 381 h 1827"/>
                <a:gd name="T42" fmla="*/ 442 w 1280"/>
                <a:gd name="T43" fmla="*/ 0 h 1827"/>
                <a:gd name="T44" fmla="*/ 826 w 1280"/>
                <a:gd name="T45" fmla="*/ 381 h 1827"/>
                <a:gd name="T46" fmla="*/ 386 w 1280"/>
                <a:gd name="T47" fmla="*/ 381 h 1827"/>
                <a:gd name="T48" fmla="*/ 0 w 1280"/>
                <a:gd name="T49" fmla="*/ 0 h 1827"/>
                <a:gd name="T50" fmla="*/ 386 w 1280"/>
                <a:gd name="T51" fmla="*/ 381 h 1827"/>
                <a:gd name="T52" fmla="*/ 594 w 1280"/>
                <a:gd name="T53" fmla="*/ 821 h 1827"/>
                <a:gd name="T54" fmla="*/ 442 w 1280"/>
                <a:gd name="T55" fmla="*/ 437 h 1827"/>
                <a:gd name="T56" fmla="*/ 826 w 1280"/>
                <a:gd name="T57" fmla="*/ 821 h 1827"/>
                <a:gd name="T58" fmla="*/ 755 w 1280"/>
                <a:gd name="T59" fmla="*/ 561 h 1827"/>
                <a:gd name="T60" fmla="*/ 755 w 1280"/>
                <a:gd name="T61" fmla="*/ 561 h 1827"/>
                <a:gd name="T62" fmla="*/ 636 w 1280"/>
                <a:gd name="T63" fmla="*/ 480 h 1827"/>
                <a:gd name="T64" fmla="*/ 554 w 1280"/>
                <a:gd name="T65" fmla="*/ 601 h 1827"/>
                <a:gd name="T66" fmla="*/ 594 w 1280"/>
                <a:gd name="T67" fmla="*/ 821 h 1827"/>
                <a:gd name="T68" fmla="*/ 0 w 1280"/>
                <a:gd name="T69" fmla="*/ 1261 h 1827"/>
                <a:gd name="T70" fmla="*/ 606 w 1280"/>
                <a:gd name="T71" fmla="*/ 880 h 1827"/>
                <a:gd name="T72" fmla="*/ 658 w 1280"/>
                <a:gd name="T73" fmla="*/ 1157 h 1827"/>
                <a:gd name="T74" fmla="*/ 658 w 1280"/>
                <a:gd name="T75" fmla="*/ 1159 h 1827"/>
                <a:gd name="T76" fmla="*/ 644 w 1280"/>
                <a:gd name="T77" fmla="*/ 1193 h 1827"/>
                <a:gd name="T78" fmla="*/ 608 w 1280"/>
                <a:gd name="T79" fmla="*/ 1178 h 1827"/>
                <a:gd name="T80" fmla="*/ 563 w 1280"/>
                <a:gd name="T81" fmla="*/ 1117 h 1827"/>
                <a:gd name="T82" fmla="*/ 532 w 1280"/>
                <a:gd name="T83" fmla="*/ 1067 h 1827"/>
                <a:gd name="T84" fmla="*/ 388 w 1280"/>
                <a:gd name="T85" fmla="*/ 972 h 1827"/>
                <a:gd name="T86" fmla="*/ 298 w 1280"/>
                <a:gd name="T87" fmla="*/ 1105 h 1827"/>
                <a:gd name="T88" fmla="*/ 336 w 1280"/>
                <a:gd name="T89" fmla="*/ 1157 h 1827"/>
                <a:gd name="T90" fmla="*/ 357 w 1280"/>
                <a:gd name="T91" fmla="*/ 1219 h 1827"/>
                <a:gd name="T92" fmla="*/ 386 w 1280"/>
                <a:gd name="T93" fmla="*/ 821 h 1827"/>
                <a:gd name="T94" fmla="*/ 0 w 1280"/>
                <a:gd name="T95" fmla="*/ 437 h 1827"/>
                <a:gd name="T96" fmla="*/ 386 w 1280"/>
                <a:gd name="T97" fmla="*/ 821 h 1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0" h="1827">
                  <a:moveTo>
                    <a:pt x="1013" y="1048"/>
                  </a:moveTo>
                  <a:cubicBezTo>
                    <a:pt x="1011" y="1048"/>
                    <a:pt x="1011" y="1048"/>
                    <a:pt x="1011" y="1048"/>
                  </a:cubicBezTo>
                  <a:cubicBezTo>
                    <a:pt x="977" y="1046"/>
                    <a:pt x="977" y="1046"/>
                    <a:pt x="977" y="1046"/>
                  </a:cubicBezTo>
                  <a:cubicBezTo>
                    <a:pt x="958" y="1013"/>
                    <a:pt x="958" y="1013"/>
                    <a:pt x="958" y="1013"/>
                  </a:cubicBezTo>
                  <a:cubicBezTo>
                    <a:pt x="954" y="1008"/>
                    <a:pt x="951" y="1003"/>
                    <a:pt x="947" y="998"/>
                  </a:cubicBezTo>
                  <a:cubicBezTo>
                    <a:pt x="918" y="975"/>
                    <a:pt x="885" y="961"/>
                    <a:pt x="847" y="961"/>
                  </a:cubicBezTo>
                  <a:cubicBezTo>
                    <a:pt x="814" y="968"/>
                    <a:pt x="814" y="968"/>
                    <a:pt x="814" y="968"/>
                  </a:cubicBezTo>
                  <a:cubicBezTo>
                    <a:pt x="814" y="965"/>
                    <a:pt x="814" y="965"/>
                    <a:pt x="814" y="965"/>
                  </a:cubicBezTo>
                  <a:cubicBezTo>
                    <a:pt x="814" y="963"/>
                    <a:pt x="814" y="963"/>
                    <a:pt x="814" y="963"/>
                  </a:cubicBezTo>
                  <a:cubicBezTo>
                    <a:pt x="710" y="572"/>
                    <a:pt x="710" y="572"/>
                    <a:pt x="710" y="572"/>
                  </a:cubicBezTo>
                  <a:cubicBezTo>
                    <a:pt x="696" y="523"/>
                    <a:pt x="672" y="523"/>
                    <a:pt x="644" y="527"/>
                  </a:cubicBezTo>
                  <a:cubicBezTo>
                    <a:pt x="644" y="527"/>
                    <a:pt x="589" y="535"/>
                    <a:pt x="601" y="594"/>
                  </a:cubicBezTo>
                  <a:cubicBezTo>
                    <a:pt x="703" y="1140"/>
                    <a:pt x="703" y="1140"/>
                    <a:pt x="703" y="1140"/>
                  </a:cubicBezTo>
                  <a:cubicBezTo>
                    <a:pt x="703" y="1148"/>
                    <a:pt x="705" y="1152"/>
                    <a:pt x="705" y="1159"/>
                  </a:cubicBezTo>
                  <a:cubicBezTo>
                    <a:pt x="705" y="1183"/>
                    <a:pt x="696" y="1207"/>
                    <a:pt x="679" y="1226"/>
                  </a:cubicBezTo>
                  <a:cubicBezTo>
                    <a:pt x="674" y="1233"/>
                    <a:pt x="667" y="1238"/>
                    <a:pt x="663" y="1238"/>
                  </a:cubicBezTo>
                  <a:cubicBezTo>
                    <a:pt x="632" y="1242"/>
                    <a:pt x="603" y="1235"/>
                    <a:pt x="577" y="1216"/>
                  </a:cubicBezTo>
                  <a:cubicBezTo>
                    <a:pt x="547" y="1193"/>
                    <a:pt x="525" y="1143"/>
                    <a:pt x="504" y="1112"/>
                  </a:cubicBezTo>
                  <a:cubicBezTo>
                    <a:pt x="492" y="1093"/>
                    <a:pt x="483" y="1072"/>
                    <a:pt x="468" y="1055"/>
                  </a:cubicBezTo>
                  <a:cubicBezTo>
                    <a:pt x="440" y="1027"/>
                    <a:pt x="383" y="1003"/>
                    <a:pt x="348" y="1032"/>
                  </a:cubicBezTo>
                  <a:cubicBezTo>
                    <a:pt x="338" y="1041"/>
                    <a:pt x="326" y="1065"/>
                    <a:pt x="336" y="1077"/>
                  </a:cubicBezTo>
                  <a:cubicBezTo>
                    <a:pt x="350" y="1096"/>
                    <a:pt x="369" y="1117"/>
                    <a:pt x="378" y="1138"/>
                  </a:cubicBezTo>
                  <a:cubicBezTo>
                    <a:pt x="388" y="1155"/>
                    <a:pt x="393" y="1174"/>
                    <a:pt x="400" y="1193"/>
                  </a:cubicBezTo>
                  <a:cubicBezTo>
                    <a:pt x="404" y="1204"/>
                    <a:pt x="407" y="1235"/>
                    <a:pt x="416" y="1245"/>
                  </a:cubicBezTo>
                  <a:cubicBezTo>
                    <a:pt x="426" y="1254"/>
                    <a:pt x="435" y="1273"/>
                    <a:pt x="442" y="1285"/>
                  </a:cubicBezTo>
                  <a:cubicBezTo>
                    <a:pt x="459" y="1311"/>
                    <a:pt x="483" y="1339"/>
                    <a:pt x="492" y="1368"/>
                  </a:cubicBezTo>
                  <a:cubicBezTo>
                    <a:pt x="525" y="1415"/>
                    <a:pt x="539" y="1477"/>
                    <a:pt x="575" y="1522"/>
                  </a:cubicBezTo>
                  <a:cubicBezTo>
                    <a:pt x="620" y="1576"/>
                    <a:pt x="663" y="1628"/>
                    <a:pt x="729" y="1659"/>
                  </a:cubicBezTo>
                  <a:cubicBezTo>
                    <a:pt x="752" y="1673"/>
                    <a:pt x="769" y="1692"/>
                    <a:pt x="783" y="1713"/>
                  </a:cubicBezTo>
                  <a:cubicBezTo>
                    <a:pt x="805" y="1827"/>
                    <a:pt x="805" y="1827"/>
                    <a:pt x="805" y="1827"/>
                  </a:cubicBezTo>
                  <a:cubicBezTo>
                    <a:pt x="887" y="1813"/>
                    <a:pt x="1224" y="1756"/>
                    <a:pt x="1259" y="1749"/>
                  </a:cubicBezTo>
                  <a:cubicBezTo>
                    <a:pt x="1238" y="1652"/>
                    <a:pt x="1238" y="1652"/>
                    <a:pt x="1238" y="1652"/>
                  </a:cubicBezTo>
                  <a:cubicBezTo>
                    <a:pt x="1235" y="1649"/>
                    <a:pt x="1235" y="1649"/>
                    <a:pt x="1235" y="1649"/>
                  </a:cubicBezTo>
                  <a:cubicBezTo>
                    <a:pt x="1245" y="1626"/>
                    <a:pt x="1250" y="1600"/>
                    <a:pt x="1257" y="1576"/>
                  </a:cubicBezTo>
                  <a:cubicBezTo>
                    <a:pt x="1262" y="1555"/>
                    <a:pt x="1266" y="1536"/>
                    <a:pt x="1266" y="1514"/>
                  </a:cubicBezTo>
                  <a:cubicBezTo>
                    <a:pt x="1269" y="1462"/>
                    <a:pt x="1271" y="1408"/>
                    <a:pt x="1273" y="1354"/>
                  </a:cubicBezTo>
                  <a:cubicBezTo>
                    <a:pt x="1273" y="1344"/>
                    <a:pt x="1273" y="1335"/>
                    <a:pt x="1276" y="1325"/>
                  </a:cubicBezTo>
                  <a:cubicBezTo>
                    <a:pt x="1280" y="1294"/>
                    <a:pt x="1262" y="1211"/>
                    <a:pt x="1198" y="1207"/>
                  </a:cubicBezTo>
                  <a:cubicBezTo>
                    <a:pt x="1195" y="1207"/>
                    <a:pt x="1195" y="1207"/>
                    <a:pt x="1195" y="1204"/>
                  </a:cubicBezTo>
                  <a:cubicBezTo>
                    <a:pt x="1179" y="1171"/>
                    <a:pt x="1157" y="1140"/>
                    <a:pt x="1131" y="1112"/>
                  </a:cubicBezTo>
                  <a:cubicBezTo>
                    <a:pt x="1101" y="1079"/>
                    <a:pt x="1058" y="1055"/>
                    <a:pt x="1013" y="1048"/>
                  </a:cubicBezTo>
                  <a:close/>
                  <a:moveTo>
                    <a:pt x="826" y="381"/>
                  </a:moveTo>
                  <a:cubicBezTo>
                    <a:pt x="442" y="381"/>
                    <a:pt x="442" y="381"/>
                    <a:pt x="442" y="381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826" y="0"/>
                    <a:pt x="826" y="0"/>
                    <a:pt x="826" y="0"/>
                  </a:cubicBezTo>
                  <a:cubicBezTo>
                    <a:pt x="826" y="381"/>
                    <a:pt x="826" y="381"/>
                    <a:pt x="826" y="381"/>
                  </a:cubicBezTo>
                  <a:cubicBezTo>
                    <a:pt x="826" y="381"/>
                    <a:pt x="826" y="381"/>
                    <a:pt x="826" y="381"/>
                  </a:cubicBezTo>
                  <a:close/>
                  <a:moveTo>
                    <a:pt x="386" y="381"/>
                  </a:moveTo>
                  <a:cubicBezTo>
                    <a:pt x="0" y="381"/>
                    <a:pt x="0" y="381"/>
                    <a:pt x="0" y="38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86" y="0"/>
                    <a:pt x="386" y="0"/>
                    <a:pt x="386" y="0"/>
                  </a:cubicBezTo>
                  <a:cubicBezTo>
                    <a:pt x="386" y="381"/>
                    <a:pt x="386" y="381"/>
                    <a:pt x="386" y="381"/>
                  </a:cubicBezTo>
                  <a:cubicBezTo>
                    <a:pt x="386" y="381"/>
                    <a:pt x="386" y="381"/>
                    <a:pt x="386" y="381"/>
                  </a:cubicBezTo>
                  <a:close/>
                  <a:moveTo>
                    <a:pt x="594" y="821"/>
                  </a:moveTo>
                  <a:cubicBezTo>
                    <a:pt x="442" y="821"/>
                    <a:pt x="442" y="821"/>
                    <a:pt x="442" y="821"/>
                  </a:cubicBezTo>
                  <a:cubicBezTo>
                    <a:pt x="442" y="437"/>
                    <a:pt x="442" y="437"/>
                    <a:pt x="442" y="437"/>
                  </a:cubicBezTo>
                  <a:cubicBezTo>
                    <a:pt x="826" y="437"/>
                    <a:pt x="826" y="437"/>
                    <a:pt x="826" y="437"/>
                  </a:cubicBezTo>
                  <a:cubicBezTo>
                    <a:pt x="826" y="821"/>
                    <a:pt x="826" y="821"/>
                    <a:pt x="826" y="821"/>
                  </a:cubicBezTo>
                  <a:cubicBezTo>
                    <a:pt x="826" y="821"/>
                    <a:pt x="826" y="821"/>
                    <a:pt x="826" y="82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55" y="561"/>
                    <a:pt x="755" y="561"/>
                    <a:pt x="755" y="561"/>
                  </a:cubicBezTo>
                  <a:cubicBezTo>
                    <a:pt x="736" y="492"/>
                    <a:pt x="693" y="478"/>
                    <a:pt x="663" y="478"/>
                  </a:cubicBezTo>
                  <a:cubicBezTo>
                    <a:pt x="653" y="478"/>
                    <a:pt x="644" y="478"/>
                    <a:pt x="636" y="480"/>
                  </a:cubicBezTo>
                  <a:cubicBezTo>
                    <a:pt x="627" y="482"/>
                    <a:pt x="591" y="490"/>
                    <a:pt x="570" y="520"/>
                  </a:cubicBezTo>
                  <a:cubicBezTo>
                    <a:pt x="558" y="537"/>
                    <a:pt x="547" y="563"/>
                    <a:pt x="554" y="601"/>
                  </a:cubicBezTo>
                  <a:cubicBezTo>
                    <a:pt x="594" y="821"/>
                    <a:pt x="594" y="821"/>
                    <a:pt x="594" y="821"/>
                  </a:cubicBezTo>
                  <a:cubicBezTo>
                    <a:pt x="594" y="821"/>
                    <a:pt x="594" y="821"/>
                    <a:pt x="594" y="821"/>
                  </a:cubicBezTo>
                  <a:close/>
                  <a:moveTo>
                    <a:pt x="371" y="1261"/>
                  </a:moveTo>
                  <a:cubicBezTo>
                    <a:pt x="0" y="1261"/>
                    <a:pt x="0" y="1261"/>
                    <a:pt x="0" y="1261"/>
                  </a:cubicBezTo>
                  <a:cubicBezTo>
                    <a:pt x="0" y="880"/>
                    <a:pt x="0" y="880"/>
                    <a:pt x="0" y="880"/>
                  </a:cubicBezTo>
                  <a:cubicBezTo>
                    <a:pt x="606" y="880"/>
                    <a:pt x="606" y="880"/>
                    <a:pt x="606" y="880"/>
                  </a:cubicBezTo>
                  <a:cubicBezTo>
                    <a:pt x="655" y="1150"/>
                    <a:pt x="655" y="1150"/>
                    <a:pt x="655" y="1150"/>
                  </a:cubicBezTo>
                  <a:cubicBezTo>
                    <a:pt x="655" y="1152"/>
                    <a:pt x="658" y="1155"/>
                    <a:pt x="658" y="1157"/>
                  </a:cubicBezTo>
                  <a:cubicBezTo>
                    <a:pt x="658" y="1157"/>
                    <a:pt x="658" y="1157"/>
                    <a:pt x="658" y="1157"/>
                  </a:cubicBezTo>
                  <a:cubicBezTo>
                    <a:pt x="658" y="1159"/>
                    <a:pt x="658" y="1159"/>
                    <a:pt x="658" y="1159"/>
                  </a:cubicBezTo>
                  <a:cubicBezTo>
                    <a:pt x="658" y="1171"/>
                    <a:pt x="653" y="1181"/>
                    <a:pt x="646" y="1193"/>
                  </a:cubicBezTo>
                  <a:cubicBezTo>
                    <a:pt x="644" y="1193"/>
                    <a:pt x="644" y="1193"/>
                    <a:pt x="644" y="1193"/>
                  </a:cubicBezTo>
                  <a:cubicBezTo>
                    <a:pt x="632" y="1193"/>
                    <a:pt x="620" y="1188"/>
                    <a:pt x="608" y="1178"/>
                  </a:cubicBezTo>
                  <a:cubicBezTo>
                    <a:pt x="608" y="1178"/>
                    <a:pt x="608" y="1178"/>
                    <a:pt x="608" y="1178"/>
                  </a:cubicBezTo>
                  <a:cubicBezTo>
                    <a:pt x="608" y="1178"/>
                    <a:pt x="608" y="1178"/>
                    <a:pt x="608" y="1178"/>
                  </a:cubicBezTo>
                  <a:cubicBezTo>
                    <a:pt x="591" y="1167"/>
                    <a:pt x="577" y="1140"/>
                    <a:pt x="563" y="1117"/>
                  </a:cubicBezTo>
                  <a:cubicBezTo>
                    <a:pt x="556" y="1107"/>
                    <a:pt x="551" y="1096"/>
                    <a:pt x="544" y="1086"/>
                  </a:cubicBezTo>
                  <a:cubicBezTo>
                    <a:pt x="539" y="1079"/>
                    <a:pt x="537" y="1074"/>
                    <a:pt x="532" y="1067"/>
                  </a:cubicBezTo>
                  <a:cubicBezTo>
                    <a:pt x="525" y="1053"/>
                    <a:pt x="516" y="1036"/>
                    <a:pt x="502" y="1022"/>
                  </a:cubicBezTo>
                  <a:cubicBezTo>
                    <a:pt x="473" y="991"/>
                    <a:pt x="428" y="972"/>
                    <a:pt x="388" y="972"/>
                  </a:cubicBezTo>
                  <a:cubicBezTo>
                    <a:pt x="362" y="972"/>
                    <a:pt x="338" y="980"/>
                    <a:pt x="319" y="994"/>
                  </a:cubicBezTo>
                  <a:cubicBezTo>
                    <a:pt x="293" y="1017"/>
                    <a:pt x="270" y="1069"/>
                    <a:pt x="298" y="1105"/>
                  </a:cubicBezTo>
                  <a:cubicBezTo>
                    <a:pt x="303" y="1110"/>
                    <a:pt x="305" y="1114"/>
                    <a:pt x="310" y="1119"/>
                  </a:cubicBezTo>
                  <a:cubicBezTo>
                    <a:pt x="319" y="1133"/>
                    <a:pt x="331" y="1148"/>
                    <a:pt x="336" y="1157"/>
                  </a:cubicBezTo>
                  <a:cubicBezTo>
                    <a:pt x="343" y="1174"/>
                    <a:pt x="350" y="1193"/>
                    <a:pt x="355" y="1207"/>
                  </a:cubicBezTo>
                  <a:cubicBezTo>
                    <a:pt x="355" y="1209"/>
                    <a:pt x="357" y="1214"/>
                    <a:pt x="357" y="1219"/>
                  </a:cubicBezTo>
                  <a:cubicBezTo>
                    <a:pt x="359" y="1233"/>
                    <a:pt x="364" y="1247"/>
                    <a:pt x="371" y="1261"/>
                  </a:cubicBezTo>
                  <a:close/>
                  <a:moveTo>
                    <a:pt x="386" y="821"/>
                  </a:moveTo>
                  <a:cubicBezTo>
                    <a:pt x="0" y="821"/>
                    <a:pt x="0" y="821"/>
                    <a:pt x="0" y="821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386" y="437"/>
                    <a:pt x="386" y="437"/>
                    <a:pt x="386" y="437"/>
                  </a:cubicBezTo>
                  <a:cubicBezTo>
                    <a:pt x="386" y="821"/>
                    <a:pt x="386" y="821"/>
                    <a:pt x="386" y="821"/>
                  </a:cubicBezTo>
                  <a:cubicBezTo>
                    <a:pt x="386" y="821"/>
                    <a:pt x="386" y="821"/>
                    <a:pt x="386" y="82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914146">
                <a:defRPr/>
              </a:pPr>
              <a:endParaRPr lang="en-US" sz="1765" kern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90" name="TextBox 109">
              <a:extLst>
                <a:ext uri="{FF2B5EF4-FFF2-40B4-BE49-F238E27FC236}">
                  <a16:creationId xmlns:a16="http://schemas.microsoft.com/office/drawing/2014/main" id="{9F2D5473-3C9F-4049-8154-9E7E686C93A3}"/>
                </a:ext>
              </a:extLst>
            </p:cNvPr>
            <p:cNvSpPr txBox="1"/>
            <p:nvPr/>
          </p:nvSpPr>
          <p:spPr>
            <a:xfrm>
              <a:off x="276231" y="5332877"/>
              <a:ext cx="1551146" cy="692436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Szenzorok és</a:t>
              </a:r>
            </a:p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eszközök</a:t>
              </a:r>
              <a:endParaRPr lang="en-US" sz="1127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C3E003A1-3E43-49B4-BD98-2244AB1FE3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4853" y="4945056"/>
              <a:ext cx="576951" cy="530500"/>
            </a:xfrm>
            <a:custGeom>
              <a:avLst/>
              <a:gdLst>
                <a:gd name="T0" fmla="*/ 363 w 400"/>
                <a:gd name="T1" fmla="*/ 0 h 367"/>
                <a:gd name="T2" fmla="*/ 38 w 400"/>
                <a:gd name="T3" fmla="*/ 0 h 367"/>
                <a:gd name="T4" fmla="*/ 0 w 400"/>
                <a:gd name="T5" fmla="*/ 37 h 367"/>
                <a:gd name="T6" fmla="*/ 0 w 400"/>
                <a:gd name="T7" fmla="*/ 255 h 367"/>
                <a:gd name="T8" fmla="*/ 38 w 400"/>
                <a:gd name="T9" fmla="*/ 292 h 367"/>
                <a:gd name="T10" fmla="*/ 184 w 400"/>
                <a:gd name="T11" fmla="*/ 292 h 367"/>
                <a:gd name="T12" fmla="*/ 230 w 400"/>
                <a:gd name="T13" fmla="*/ 335 h 367"/>
                <a:gd name="T14" fmla="*/ 230 w 400"/>
                <a:gd name="T15" fmla="*/ 367 h 367"/>
                <a:gd name="T16" fmla="*/ 328 w 400"/>
                <a:gd name="T17" fmla="*/ 367 h 367"/>
                <a:gd name="T18" fmla="*/ 328 w 400"/>
                <a:gd name="T19" fmla="*/ 292 h 367"/>
                <a:gd name="T20" fmla="*/ 363 w 400"/>
                <a:gd name="T21" fmla="*/ 292 h 367"/>
                <a:gd name="T22" fmla="*/ 400 w 400"/>
                <a:gd name="T23" fmla="*/ 255 h 367"/>
                <a:gd name="T24" fmla="*/ 400 w 400"/>
                <a:gd name="T25" fmla="*/ 37 h 367"/>
                <a:gd name="T26" fmla="*/ 363 w 400"/>
                <a:gd name="T27" fmla="*/ 0 h 367"/>
                <a:gd name="T28" fmla="*/ 361 w 400"/>
                <a:gd name="T29" fmla="*/ 253 h 367"/>
                <a:gd name="T30" fmla="*/ 328 w 400"/>
                <a:gd name="T31" fmla="*/ 253 h 367"/>
                <a:gd name="T32" fmla="*/ 328 w 400"/>
                <a:gd name="T33" fmla="*/ 197 h 367"/>
                <a:gd name="T34" fmla="*/ 305 w 400"/>
                <a:gd name="T35" fmla="*/ 197 h 367"/>
                <a:gd name="T36" fmla="*/ 305 w 400"/>
                <a:gd name="T37" fmla="*/ 219 h 367"/>
                <a:gd name="T38" fmla="*/ 298 w 400"/>
                <a:gd name="T39" fmla="*/ 219 h 367"/>
                <a:gd name="T40" fmla="*/ 298 w 400"/>
                <a:gd name="T41" fmla="*/ 180 h 367"/>
                <a:gd name="T42" fmla="*/ 275 w 400"/>
                <a:gd name="T43" fmla="*/ 180 h 367"/>
                <a:gd name="T44" fmla="*/ 275 w 400"/>
                <a:gd name="T45" fmla="*/ 219 h 367"/>
                <a:gd name="T46" fmla="*/ 269 w 400"/>
                <a:gd name="T47" fmla="*/ 219 h 367"/>
                <a:gd name="T48" fmla="*/ 269 w 400"/>
                <a:gd name="T49" fmla="*/ 166 h 367"/>
                <a:gd name="T50" fmla="*/ 245 w 400"/>
                <a:gd name="T51" fmla="*/ 166 h 367"/>
                <a:gd name="T52" fmla="*/ 245 w 400"/>
                <a:gd name="T53" fmla="*/ 219 h 367"/>
                <a:gd name="T54" fmla="*/ 239 w 400"/>
                <a:gd name="T55" fmla="*/ 219 h 367"/>
                <a:gd name="T56" fmla="*/ 239 w 400"/>
                <a:gd name="T57" fmla="*/ 111 h 367"/>
                <a:gd name="T58" fmla="*/ 216 w 400"/>
                <a:gd name="T59" fmla="*/ 111 h 367"/>
                <a:gd name="T60" fmla="*/ 216 w 400"/>
                <a:gd name="T61" fmla="*/ 249 h 367"/>
                <a:gd name="T62" fmla="*/ 208 w 400"/>
                <a:gd name="T63" fmla="*/ 249 h 367"/>
                <a:gd name="T64" fmla="*/ 208 w 400"/>
                <a:gd name="T65" fmla="*/ 197 h 367"/>
                <a:gd name="T66" fmla="*/ 183 w 400"/>
                <a:gd name="T67" fmla="*/ 197 h 367"/>
                <a:gd name="T68" fmla="*/ 183 w 400"/>
                <a:gd name="T69" fmla="*/ 253 h 367"/>
                <a:gd name="T70" fmla="*/ 39 w 400"/>
                <a:gd name="T71" fmla="*/ 253 h 367"/>
                <a:gd name="T72" fmla="*/ 39 w 400"/>
                <a:gd name="T73" fmla="*/ 39 h 367"/>
                <a:gd name="T74" fmla="*/ 361 w 400"/>
                <a:gd name="T75" fmla="*/ 39 h 367"/>
                <a:gd name="T76" fmla="*/ 361 w 400"/>
                <a:gd name="T77" fmla="*/ 25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0" h="367">
                  <a:moveTo>
                    <a:pt x="363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75"/>
                    <a:pt x="17" y="292"/>
                    <a:pt x="38" y="292"/>
                  </a:cubicBezTo>
                  <a:cubicBezTo>
                    <a:pt x="184" y="292"/>
                    <a:pt x="184" y="292"/>
                    <a:pt x="184" y="292"/>
                  </a:cubicBezTo>
                  <a:cubicBezTo>
                    <a:pt x="191" y="310"/>
                    <a:pt x="230" y="335"/>
                    <a:pt x="230" y="335"/>
                  </a:cubicBezTo>
                  <a:cubicBezTo>
                    <a:pt x="230" y="367"/>
                    <a:pt x="230" y="367"/>
                    <a:pt x="230" y="367"/>
                  </a:cubicBezTo>
                  <a:cubicBezTo>
                    <a:pt x="328" y="367"/>
                    <a:pt x="328" y="367"/>
                    <a:pt x="328" y="367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63" y="292"/>
                    <a:pt x="363" y="292"/>
                    <a:pt x="363" y="292"/>
                  </a:cubicBezTo>
                  <a:cubicBezTo>
                    <a:pt x="384" y="292"/>
                    <a:pt x="400" y="275"/>
                    <a:pt x="400" y="255"/>
                  </a:cubicBezTo>
                  <a:cubicBezTo>
                    <a:pt x="400" y="37"/>
                    <a:pt x="400" y="37"/>
                    <a:pt x="400" y="37"/>
                  </a:cubicBezTo>
                  <a:cubicBezTo>
                    <a:pt x="400" y="16"/>
                    <a:pt x="384" y="0"/>
                    <a:pt x="363" y="0"/>
                  </a:cubicBezTo>
                  <a:close/>
                  <a:moveTo>
                    <a:pt x="361" y="253"/>
                  </a:moveTo>
                  <a:cubicBezTo>
                    <a:pt x="328" y="253"/>
                    <a:pt x="328" y="253"/>
                    <a:pt x="328" y="253"/>
                  </a:cubicBezTo>
                  <a:cubicBezTo>
                    <a:pt x="328" y="197"/>
                    <a:pt x="328" y="197"/>
                    <a:pt x="328" y="197"/>
                  </a:cubicBezTo>
                  <a:cubicBezTo>
                    <a:pt x="328" y="181"/>
                    <a:pt x="305" y="181"/>
                    <a:pt x="305" y="197"/>
                  </a:cubicBezTo>
                  <a:cubicBezTo>
                    <a:pt x="305" y="219"/>
                    <a:pt x="305" y="219"/>
                    <a:pt x="305" y="219"/>
                  </a:cubicBezTo>
                  <a:cubicBezTo>
                    <a:pt x="305" y="222"/>
                    <a:pt x="298" y="222"/>
                    <a:pt x="298" y="219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65"/>
                    <a:pt x="275" y="165"/>
                    <a:pt x="275" y="18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22"/>
                    <a:pt x="269" y="222"/>
                    <a:pt x="269" y="219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9" y="150"/>
                    <a:pt x="245" y="150"/>
                    <a:pt x="245" y="166"/>
                  </a:cubicBezTo>
                  <a:cubicBezTo>
                    <a:pt x="245" y="219"/>
                    <a:pt x="245" y="219"/>
                    <a:pt x="245" y="219"/>
                  </a:cubicBezTo>
                  <a:cubicBezTo>
                    <a:pt x="245" y="222"/>
                    <a:pt x="239" y="222"/>
                    <a:pt x="239" y="219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39" y="96"/>
                    <a:pt x="216" y="96"/>
                    <a:pt x="216" y="111"/>
                  </a:cubicBezTo>
                  <a:cubicBezTo>
                    <a:pt x="216" y="249"/>
                    <a:pt x="216" y="249"/>
                    <a:pt x="216" y="249"/>
                  </a:cubicBezTo>
                  <a:cubicBezTo>
                    <a:pt x="216" y="252"/>
                    <a:pt x="208" y="252"/>
                    <a:pt x="208" y="249"/>
                  </a:cubicBezTo>
                  <a:cubicBezTo>
                    <a:pt x="208" y="197"/>
                    <a:pt x="208" y="197"/>
                    <a:pt x="208" y="197"/>
                  </a:cubicBezTo>
                  <a:cubicBezTo>
                    <a:pt x="208" y="178"/>
                    <a:pt x="183" y="179"/>
                    <a:pt x="183" y="197"/>
                  </a:cubicBezTo>
                  <a:cubicBezTo>
                    <a:pt x="183" y="253"/>
                    <a:pt x="183" y="253"/>
                    <a:pt x="183" y="253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61" y="39"/>
                    <a:pt x="361" y="39"/>
                    <a:pt x="361" y="39"/>
                  </a:cubicBezTo>
                  <a:cubicBezTo>
                    <a:pt x="361" y="253"/>
                    <a:pt x="361" y="253"/>
                    <a:pt x="361" y="253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914146">
                <a:defRPr/>
              </a:pPr>
              <a:endParaRPr lang="en-US" sz="1765" kern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</p:grpSp>
      <p:sp>
        <p:nvSpPr>
          <p:cNvPr id="92" name="Rectangle 20">
            <a:extLst>
              <a:ext uri="{FF2B5EF4-FFF2-40B4-BE49-F238E27FC236}">
                <a16:creationId xmlns:a16="http://schemas.microsoft.com/office/drawing/2014/main" id="{70A8EEAD-A2EA-4A10-8C5A-5163ECAFD339}"/>
              </a:ext>
            </a:extLst>
          </p:cNvPr>
          <p:cNvSpPr/>
          <p:nvPr/>
        </p:nvSpPr>
        <p:spPr>
          <a:xfrm>
            <a:off x="5263859" y="6371205"/>
            <a:ext cx="1126975" cy="333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10694">
              <a:spcAft>
                <a:spcPct val="35000"/>
              </a:spcAft>
              <a:defRPr/>
            </a:pPr>
            <a:r>
              <a:rPr lang="hu-HU" sz="1567" b="1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rPr>
              <a:t>Intelligencia</a:t>
            </a:r>
            <a:endParaRPr lang="en-US" sz="1567" b="1" kern="0" spc="-29" dirty="0">
              <a:solidFill>
                <a:prstClr val="white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sp>
        <p:nvSpPr>
          <p:cNvPr id="93" name="Right Arrow 1">
            <a:extLst>
              <a:ext uri="{FF2B5EF4-FFF2-40B4-BE49-F238E27FC236}">
                <a16:creationId xmlns:a16="http://schemas.microsoft.com/office/drawing/2014/main" id="{8A14DECD-3F78-4264-B2F2-B2F6FA20EF14}"/>
              </a:ext>
            </a:extLst>
          </p:cNvPr>
          <p:cNvSpPr/>
          <p:nvPr/>
        </p:nvSpPr>
        <p:spPr bwMode="auto">
          <a:xfrm>
            <a:off x="1720763" y="6409872"/>
            <a:ext cx="3416476" cy="254512"/>
          </a:xfrm>
          <a:prstGeom prst="rightArrow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47">
              <a:lnSpc>
                <a:spcPct val="90000"/>
              </a:lnSpc>
              <a:defRPr/>
            </a:pPr>
            <a:endParaRPr lang="en-US" kern="0" dirty="0" err="1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94" name="Rectangle 21">
            <a:extLst>
              <a:ext uri="{FF2B5EF4-FFF2-40B4-BE49-F238E27FC236}">
                <a16:creationId xmlns:a16="http://schemas.microsoft.com/office/drawing/2014/main" id="{31E878F5-4338-4E3A-B58A-7DFC95AA73B8}"/>
              </a:ext>
            </a:extLst>
          </p:cNvPr>
          <p:cNvSpPr/>
          <p:nvPr/>
        </p:nvSpPr>
        <p:spPr>
          <a:xfrm>
            <a:off x="10975372" y="6371205"/>
            <a:ext cx="757067" cy="333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10694">
              <a:spcAft>
                <a:spcPct val="35000"/>
              </a:spcAft>
              <a:defRPr/>
            </a:pPr>
            <a:r>
              <a:rPr lang="hu-HU" sz="1567" b="1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rPr>
              <a:t>Döntés</a:t>
            </a:r>
            <a:endParaRPr lang="en-US" sz="1567" b="1" kern="0" spc="-29" dirty="0">
              <a:solidFill>
                <a:prstClr val="white"/>
              </a:solidFill>
              <a:latin typeface="Segoe UI Light" panose="020B0502040204020203" pitchFamily="34" charset="0"/>
              <a:ea typeface="MS PGothic" panose="020B0600070205080204" pitchFamily="34" charset="-128"/>
              <a:cs typeface="Segoe UI Light" panose="020B0502040204020203" pitchFamily="34" charset="0"/>
            </a:endParaRPr>
          </a:p>
        </p:txBody>
      </p:sp>
      <p:grpSp>
        <p:nvGrpSpPr>
          <p:cNvPr id="95" name="Group 17">
            <a:extLst>
              <a:ext uri="{FF2B5EF4-FFF2-40B4-BE49-F238E27FC236}">
                <a16:creationId xmlns:a16="http://schemas.microsoft.com/office/drawing/2014/main" id="{4C4E3D63-C28D-4805-9FAF-20B4EB85C939}"/>
              </a:ext>
            </a:extLst>
          </p:cNvPr>
          <p:cNvGrpSpPr/>
          <p:nvPr/>
        </p:nvGrpSpPr>
        <p:grpSpPr>
          <a:xfrm>
            <a:off x="10705719" y="3308690"/>
            <a:ext cx="1215508" cy="1033678"/>
            <a:chOff x="10920388" y="2780901"/>
            <a:chExt cx="1239881" cy="1054405"/>
          </a:xfrm>
        </p:grpSpPr>
        <p:grpSp>
          <p:nvGrpSpPr>
            <p:cNvPr id="96" name="Group 8">
              <a:extLst>
                <a:ext uri="{FF2B5EF4-FFF2-40B4-BE49-F238E27FC236}">
                  <a16:creationId xmlns:a16="http://schemas.microsoft.com/office/drawing/2014/main" id="{DF32155A-4D14-4BF5-9E00-C4331FAFBB49}"/>
                </a:ext>
              </a:extLst>
            </p:cNvPr>
            <p:cNvGrpSpPr/>
            <p:nvPr/>
          </p:nvGrpSpPr>
          <p:grpSpPr>
            <a:xfrm>
              <a:off x="11311238" y="2780901"/>
              <a:ext cx="458181" cy="590870"/>
              <a:chOff x="8824650" y="2294433"/>
              <a:chExt cx="368737" cy="475523"/>
            </a:xfrm>
          </p:grpSpPr>
          <p:sp>
            <p:nvSpPr>
              <p:cNvPr id="98" name="Freeform 74">
                <a:extLst>
                  <a:ext uri="{FF2B5EF4-FFF2-40B4-BE49-F238E27FC236}">
                    <a16:creationId xmlns:a16="http://schemas.microsoft.com/office/drawing/2014/main" id="{1E04BBCC-7BCC-4B23-A849-ADE6F6D521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8824650" y="2294433"/>
                <a:ext cx="176113" cy="475523"/>
              </a:xfrm>
              <a:custGeom>
                <a:avLst/>
                <a:gdLst>
                  <a:gd name="T0" fmla="*/ 417 w 858"/>
                  <a:gd name="T1" fmla="*/ 0 h 2322"/>
                  <a:gd name="T2" fmla="*/ 609 w 858"/>
                  <a:gd name="T3" fmla="*/ 191 h 2322"/>
                  <a:gd name="T4" fmla="*/ 417 w 858"/>
                  <a:gd name="T5" fmla="*/ 377 h 2322"/>
                  <a:gd name="T6" fmla="*/ 226 w 858"/>
                  <a:gd name="T7" fmla="*/ 191 h 2322"/>
                  <a:gd name="T8" fmla="*/ 417 w 858"/>
                  <a:gd name="T9" fmla="*/ 0 h 2322"/>
                  <a:gd name="T10" fmla="*/ 191 w 858"/>
                  <a:gd name="T11" fmla="*/ 2218 h 2322"/>
                  <a:gd name="T12" fmla="*/ 301 w 858"/>
                  <a:gd name="T13" fmla="*/ 2322 h 2322"/>
                  <a:gd name="T14" fmla="*/ 406 w 858"/>
                  <a:gd name="T15" fmla="*/ 2218 h 2322"/>
                  <a:gd name="T16" fmla="*/ 406 w 858"/>
                  <a:gd name="T17" fmla="*/ 1324 h 2322"/>
                  <a:gd name="T18" fmla="*/ 452 w 858"/>
                  <a:gd name="T19" fmla="*/ 1324 h 2322"/>
                  <a:gd name="T20" fmla="*/ 452 w 858"/>
                  <a:gd name="T21" fmla="*/ 2218 h 2322"/>
                  <a:gd name="T22" fmla="*/ 557 w 858"/>
                  <a:gd name="T23" fmla="*/ 2322 h 2322"/>
                  <a:gd name="T24" fmla="*/ 667 w 858"/>
                  <a:gd name="T25" fmla="*/ 2218 h 2322"/>
                  <a:gd name="T26" fmla="*/ 667 w 858"/>
                  <a:gd name="T27" fmla="*/ 679 h 2322"/>
                  <a:gd name="T28" fmla="*/ 713 w 858"/>
                  <a:gd name="T29" fmla="*/ 679 h 2322"/>
                  <a:gd name="T30" fmla="*/ 713 w 858"/>
                  <a:gd name="T31" fmla="*/ 1248 h 2322"/>
                  <a:gd name="T32" fmla="*/ 858 w 858"/>
                  <a:gd name="T33" fmla="*/ 1248 h 2322"/>
                  <a:gd name="T34" fmla="*/ 858 w 858"/>
                  <a:gd name="T35" fmla="*/ 667 h 2322"/>
                  <a:gd name="T36" fmla="*/ 638 w 858"/>
                  <a:gd name="T37" fmla="*/ 418 h 2322"/>
                  <a:gd name="T38" fmla="*/ 215 w 858"/>
                  <a:gd name="T39" fmla="*/ 418 h 2322"/>
                  <a:gd name="T40" fmla="*/ 0 w 858"/>
                  <a:gd name="T41" fmla="*/ 662 h 2322"/>
                  <a:gd name="T42" fmla="*/ 0 w 858"/>
                  <a:gd name="T43" fmla="*/ 1248 h 2322"/>
                  <a:gd name="T44" fmla="*/ 145 w 858"/>
                  <a:gd name="T45" fmla="*/ 1248 h 2322"/>
                  <a:gd name="T46" fmla="*/ 145 w 858"/>
                  <a:gd name="T47" fmla="*/ 679 h 2322"/>
                  <a:gd name="T48" fmla="*/ 197 w 858"/>
                  <a:gd name="T49" fmla="*/ 679 h 2322"/>
                  <a:gd name="T50" fmla="*/ 191 w 858"/>
                  <a:gd name="T51" fmla="*/ 2218 h 2322"/>
                  <a:gd name="T52" fmla="*/ 191 w 858"/>
                  <a:gd name="T53" fmla="*/ 2218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8" h="2322">
                    <a:moveTo>
                      <a:pt x="417" y="0"/>
                    </a:moveTo>
                    <a:cubicBezTo>
                      <a:pt x="522" y="0"/>
                      <a:pt x="609" y="87"/>
                      <a:pt x="609" y="191"/>
                    </a:cubicBezTo>
                    <a:cubicBezTo>
                      <a:pt x="609" y="296"/>
                      <a:pt x="522" y="377"/>
                      <a:pt x="417" y="377"/>
                    </a:cubicBezTo>
                    <a:cubicBezTo>
                      <a:pt x="313" y="377"/>
                      <a:pt x="226" y="296"/>
                      <a:pt x="226" y="191"/>
                    </a:cubicBezTo>
                    <a:cubicBezTo>
                      <a:pt x="226" y="87"/>
                      <a:pt x="313" y="0"/>
                      <a:pt x="417" y="0"/>
                    </a:cubicBezTo>
                    <a:close/>
                    <a:moveTo>
                      <a:pt x="191" y="2218"/>
                    </a:moveTo>
                    <a:cubicBezTo>
                      <a:pt x="191" y="2276"/>
                      <a:pt x="244" y="2322"/>
                      <a:pt x="301" y="2322"/>
                    </a:cubicBezTo>
                    <a:cubicBezTo>
                      <a:pt x="359" y="2322"/>
                      <a:pt x="406" y="2276"/>
                      <a:pt x="406" y="2218"/>
                    </a:cubicBezTo>
                    <a:cubicBezTo>
                      <a:pt x="406" y="1324"/>
                      <a:pt x="406" y="1324"/>
                      <a:pt x="406" y="1324"/>
                    </a:cubicBezTo>
                    <a:cubicBezTo>
                      <a:pt x="452" y="1324"/>
                      <a:pt x="452" y="1324"/>
                      <a:pt x="452" y="1324"/>
                    </a:cubicBezTo>
                    <a:cubicBezTo>
                      <a:pt x="452" y="2218"/>
                      <a:pt x="452" y="2218"/>
                      <a:pt x="452" y="2218"/>
                    </a:cubicBezTo>
                    <a:cubicBezTo>
                      <a:pt x="452" y="2276"/>
                      <a:pt x="499" y="2322"/>
                      <a:pt x="557" y="2322"/>
                    </a:cubicBezTo>
                    <a:cubicBezTo>
                      <a:pt x="620" y="2322"/>
                      <a:pt x="667" y="2276"/>
                      <a:pt x="667" y="2218"/>
                    </a:cubicBezTo>
                    <a:cubicBezTo>
                      <a:pt x="667" y="679"/>
                      <a:pt x="667" y="679"/>
                      <a:pt x="667" y="679"/>
                    </a:cubicBezTo>
                    <a:cubicBezTo>
                      <a:pt x="713" y="679"/>
                      <a:pt x="713" y="679"/>
                      <a:pt x="713" y="679"/>
                    </a:cubicBezTo>
                    <a:cubicBezTo>
                      <a:pt x="713" y="1248"/>
                      <a:pt x="713" y="1248"/>
                      <a:pt x="713" y="1248"/>
                    </a:cubicBezTo>
                    <a:cubicBezTo>
                      <a:pt x="713" y="1358"/>
                      <a:pt x="858" y="1358"/>
                      <a:pt x="858" y="1248"/>
                    </a:cubicBezTo>
                    <a:cubicBezTo>
                      <a:pt x="858" y="667"/>
                      <a:pt x="858" y="667"/>
                      <a:pt x="858" y="667"/>
                    </a:cubicBezTo>
                    <a:cubicBezTo>
                      <a:pt x="858" y="540"/>
                      <a:pt x="788" y="418"/>
                      <a:pt x="638" y="418"/>
                    </a:cubicBezTo>
                    <a:cubicBezTo>
                      <a:pt x="215" y="418"/>
                      <a:pt x="215" y="418"/>
                      <a:pt x="215" y="418"/>
                    </a:cubicBezTo>
                    <a:cubicBezTo>
                      <a:pt x="81" y="418"/>
                      <a:pt x="0" y="528"/>
                      <a:pt x="0" y="662"/>
                    </a:cubicBezTo>
                    <a:cubicBezTo>
                      <a:pt x="0" y="1248"/>
                      <a:pt x="0" y="1248"/>
                      <a:pt x="0" y="1248"/>
                    </a:cubicBezTo>
                    <a:cubicBezTo>
                      <a:pt x="0" y="1358"/>
                      <a:pt x="145" y="1358"/>
                      <a:pt x="145" y="1248"/>
                    </a:cubicBezTo>
                    <a:cubicBezTo>
                      <a:pt x="145" y="679"/>
                      <a:pt x="145" y="679"/>
                      <a:pt x="145" y="679"/>
                    </a:cubicBezTo>
                    <a:cubicBezTo>
                      <a:pt x="197" y="679"/>
                      <a:pt x="197" y="679"/>
                      <a:pt x="197" y="679"/>
                    </a:cubicBezTo>
                    <a:cubicBezTo>
                      <a:pt x="191" y="2218"/>
                      <a:pt x="191" y="2218"/>
                      <a:pt x="191" y="2218"/>
                    </a:cubicBezTo>
                    <a:cubicBezTo>
                      <a:pt x="191" y="2218"/>
                      <a:pt x="191" y="2218"/>
                      <a:pt x="191" y="221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46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99" name="Freeform 74">
                <a:extLst>
                  <a:ext uri="{FF2B5EF4-FFF2-40B4-BE49-F238E27FC236}">
                    <a16:creationId xmlns:a16="http://schemas.microsoft.com/office/drawing/2014/main" id="{C9B3C358-C80B-4AD9-BFA6-BEDF9CA12E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9017274" y="2294433"/>
                <a:ext cx="176113" cy="475523"/>
              </a:xfrm>
              <a:custGeom>
                <a:avLst/>
                <a:gdLst>
                  <a:gd name="T0" fmla="*/ 417 w 858"/>
                  <a:gd name="T1" fmla="*/ 0 h 2322"/>
                  <a:gd name="T2" fmla="*/ 609 w 858"/>
                  <a:gd name="T3" fmla="*/ 191 h 2322"/>
                  <a:gd name="T4" fmla="*/ 417 w 858"/>
                  <a:gd name="T5" fmla="*/ 377 h 2322"/>
                  <a:gd name="T6" fmla="*/ 226 w 858"/>
                  <a:gd name="T7" fmla="*/ 191 h 2322"/>
                  <a:gd name="T8" fmla="*/ 417 w 858"/>
                  <a:gd name="T9" fmla="*/ 0 h 2322"/>
                  <a:gd name="T10" fmla="*/ 191 w 858"/>
                  <a:gd name="T11" fmla="*/ 2218 h 2322"/>
                  <a:gd name="T12" fmla="*/ 301 w 858"/>
                  <a:gd name="T13" fmla="*/ 2322 h 2322"/>
                  <a:gd name="T14" fmla="*/ 406 w 858"/>
                  <a:gd name="T15" fmla="*/ 2218 h 2322"/>
                  <a:gd name="T16" fmla="*/ 406 w 858"/>
                  <a:gd name="T17" fmla="*/ 1324 h 2322"/>
                  <a:gd name="T18" fmla="*/ 452 w 858"/>
                  <a:gd name="T19" fmla="*/ 1324 h 2322"/>
                  <a:gd name="T20" fmla="*/ 452 w 858"/>
                  <a:gd name="T21" fmla="*/ 2218 h 2322"/>
                  <a:gd name="T22" fmla="*/ 557 w 858"/>
                  <a:gd name="T23" fmla="*/ 2322 h 2322"/>
                  <a:gd name="T24" fmla="*/ 667 w 858"/>
                  <a:gd name="T25" fmla="*/ 2218 h 2322"/>
                  <a:gd name="T26" fmla="*/ 667 w 858"/>
                  <a:gd name="T27" fmla="*/ 679 h 2322"/>
                  <a:gd name="T28" fmla="*/ 713 w 858"/>
                  <a:gd name="T29" fmla="*/ 679 h 2322"/>
                  <a:gd name="T30" fmla="*/ 713 w 858"/>
                  <a:gd name="T31" fmla="*/ 1248 h 2322"/>
                  <a:gd name="T32" fmla="*/ 858 w 858"/>
                  <a:gd name="T33" fmla="*/ 1248 h 2322"/>
                  <a:gd name="T34" fmla="*/ 858 w 858"/>
                  <a:gd name="T35" fmla="*/ 667 h 2322"/>
                  <a:gd name="T36" fmla="*/ 638 w 858"/>
                  <a:gd name="T37" fmla="*/ 418 h 2322"/>
                  <a:gd name="T38" fmla="*/ 215 w 858"/>
                  <a:gd name="T39" fmla="*/ 418 h 2322"/>
                  <a:gd name="T40" fmla="*/ 0 w 858"/>
                  <a:gd name="T41" fmla="*/ 662 h 2322"/>
                  <a:gd name="T42" fmla="*/ 0 w 858"/>
                  <a:gd name="T43" fmla="*/ 1248 h 2322"/>
                  <a:gd name="T44" fmla="*/ 145 w 858"/>
                  <a:gd name="T45" fmla="*/ 1248 h 2322"/>
                  <a:gd name="T46" fmla="*/ 145 w 858"/>
                  <a:gd name="T47" fmla="*/ 679 h 2322"/>
                  <a:gd name="T48" fmla="*/ 197 w 858"/>
                  <a:gd name="T49" fmla="*/ 679 h 2322"/>
                  <a:gd name="T50" fmla="*/ 191 w 858"/>
                  <a:gd name="T51" fmla="*/ 2218 h 2322"/>
                  <a:gd name="T52" fmla="*/ 191 w 858"/>
                  <a:gd name="T53" fmla="*/ 2218 h 2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58" h="2322">
                    <a:moveTo>
                      <a:pt x="417" y="0"/>
                    </a:moveTo>
                    <a:cubicBezTo>
                      <a:pt x="522" y="0"/>
                      <a:pt x="609" y="87"/>
                      <a:pt x="609" y="191"/>
                    </a:cubicBezTo>
                    <a:cubicBezTo>
                      <a:pt x="609" y="296"/>
                      <a:pt x="522" y="377"/>
                      <a:pt x="417" y="377"/>
                    </a:cubicBezTo>
                    <a:cubicBezTo>
                      <a:pt x="313" y="377"/>
                      <a:pt x="226" y="296"/>
                      <a:pt x="226" y="191"/>
                    </a:cubicBezTo>
                    <a:cubicBezTo>
                      <a:pt x="226" y="87"/>
                      <a:pt x="313" y="0"/>
                      <a:pt x="417" y="0"/>
                    </a:cubicBezTo>
                    <a:close/>
                    <a:moveTo>
                      <a:pt x="191" y="2218"/>
                    </a:moveTo>
                    <a:cubicBezTo>
                      <a:pt x="191" y="2276"/>
                      <a:pt x="244" y="2322"/>
                      <a:pt x="301" y="2322"/>
                    </a:cubicBezTo>
                    <a:cubicBezTo>
                      <a:pt x="359" y="2322"/>
                      <a:pt x="406" y="2276"/>
                      <a:pt x="406" y="2218"/>
                    </a:cubicBezTo>
                    <a:cubicBezTo>
                      <a:pt x="406" y="1324"/>
                      <a:pt x="406" y="1324"/>
                      <a:pt x="406" y="1324"/>
                    </a:cubicBezTo>
                    <a:cubicBezTo>
                      <a:pt x="452" y="1324"/>
                      <a:pt x="452" y="1324"/>
                      <a:pt x="452" y="1324"/>
                    </a:cubicBezTo>
                    <a:cubicBezTo>
                      <a:pt x="452" y="2218"/>
                      <a:pt x="452" y="2218"/>
                      <a:pt x="452" y="2218"/>
                    </a:cubicBezTo>
                    <a:cubicBezTo>
                      <a:pt x="452" y="2276"/>
                      <a:pt x="499" y="2322"/>
                      <a:pt x="557" y="2322"/>
                    </a:cubicBezTo>
                    <a:cubicBezTo>
                      <a:pt x="620" y="2322"/>
                      <a:pt x="667" y="2276"/>
                      <a:pt x="667" y="2218"/>
                    </a:cubicBezTo>
                    <a:cubicBezTo>
                      <a:pt x="667" y="679"/>
                      <a:pt x="667" y="679"/>
                      <a:pt x="667" y="679"/>
                    </a:cubicBezTo>
                    <a:cubicBezTo>
                      <a:pt x="713" y="679"/>
                      <a:pt x="713" y="679"/>
                      <a:pt x="713" y="679"/>
                    </a:cubicBezTo>
                    <a:cubicBezTo>
                      <a:pt x="713" y="1248"/>
                      <a:pt x="713" y="1248"/>
                      <a:pt x="713" y="1248"/>
                    </a:cubicBezTo>
                    <a:cubicBezTo>
                      <a:pt x="713" y="1358"/>
                      <a:pt x="858" y="1358"/>
                      <a:pt x="858" y="1248"/>
                    </a:cubicBezTo>
                    <a:cubicBezTo>
                      <a:pt x="858" y="667"/>
                      <a:pt x="858" y="667"/>
                      <a:pt x="858" y="667"/>
                    </a:cubicBezTo>
                    <a:cubicBezTo>
                      <a:pt x="858" y="540"/>
                      <a:pt x="788" y="418"/>
                      <a:pt x="638" y="418"/>
                    </a:cubicBezTo>
                    <a:cubicBezTo>
                      <a:pt x="215" y="418"/>
                      <a:pt x="215" y="418"/>
                      <a:pt x="215" y="418"/>
                    </a:cubicBezTo>
                    <a:cubicBezTo>
                      <a:pt x="81" y="418"/>
                      <a:pt x="0" y="528"/>
                      <a:pt x="0" y="662"/>
                    </a:cubicBezTo>
                    <a:cubicBezTo>
                      <a:pt x="0" y="1248"/>
                      <a:pt x="0" y="1248"/>
                      <a:pt x="0" y="1248"/>
                    </a:cubicBezTo>
                    <a:cubicBezTo>
                      <a:pt x="0" y="1358"/>
                      <a:pt x="145" y="1358"/>
                      <a:pt x="145" y="1248"/>
                    </a:cubicBezTo>
                    <a:cubicBezTo>
                      <a:pt x="145" y="679"/>
                      <a:pt x="145" y="679"/>
                      <a:pt x="145" y="679"/>
                    </a:cubicBezTo>
                    <a:cubicBezTo>
                      <a:pt x="197" y="679"/>
                      <a:pt x="197" y="679"/>
                      <a:pt x="197" y="679"/>
                    </a:cubicBezTo>
                    <a:cubicBezTo>
                      <a:pt x="191" y="2218"/>
                      <a:pt x="191" y="2218"/>
                      <a:pt x="191" y="2218"/>
                    </a:cubicBezTo>
                    <a:cubicBezTo>
                      <a:pt x="191" y="2218"/>
                      <a:pt x="191" y="2218"/>
                      <a:pt x="191" y="2218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46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97" name="TextBox 118">
              <a:extLst>
                <a:ext uri="{FF2B5EF4-FFF2-40B4-BE49-F238E27FC236}">
                  <a16:creationId xmlns:a16="http://schemas.microsoft.com/office/drawing/2014/main" id="{13211DB8-B58B-4654-946C-A3CDEF04FFD8}"/>
                </a:ext>
              </a:extLst>
            </p:cNvPr>
            <p:cNvSpPr txBox="1"/>
            <p:nvPr/>
          </p:nvSpPr>
          <p:spPr>
            <a:xfrm>
              <a:off x="10920388" y="3380620"/>
              <a:ext cx="1239881" cy="454686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algn="ctr"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Emberek</a:t>
              </a:r>
              <a:endParaRPr lang="en-US" sz="1127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0" name="Group 18">
            <a:extLst>
              <a:ext uri="{FF2B5EF4-FFF2-40B4-BE49-F238E27FC236}">
                <a16:creationId xmlns:a16="http://schemas.microsoft.com/office/drawing/2014/main" id="{91566824-7911-4A3A-8CBD-6C5CC0F936B2}"/>
              </a:ext>
            </a:extLst>
          </p:cNvPr>
          <p:cNvGrpSpPr/>
          <p:nvPr/>
        </p:nvGrpSpPr>
        <p:grpSpPr>
          <a:xfrm>
            <a:off x="10866885" y="4960110"/>
            <a:ext cx="1134280" cy="1282909"/>
            <a:chOff x="11084791" y="4760710"/>
            <a:chExt cx="1157025" cy="1308633"/>
          </a:xfrm>
        </p:grpSpPr>
        <p:grpSp>
          <p:nvGrpSpPr>
            <p:cNvPr id="101" name="Group 9">
              <a:extLst>
                <a:ext uri="{FF2B5EF4-FFF2-40B4-BE49-F238E27FC236}">
                  <a16:creationId xmlns:a16="http://schemas.microsoft.com/office/drawing/2014/main" id="{D4BFEB3C-DA79-4158-9E64-2F5E762B4836}"/>
                </a:ext>
              </a:extLst>
            </p:cNvPr>
            <p:cNvGrpSpPr/>
            <p:nvPr/>
          </p:nvGrpSpPr>
          <p:grpSpPr>
            <a:xfrm>
              <a:off x="11311897" y="4760710"/>
              <a:ext cx="503712" cy="783392"/>
              <a:chOff x="8597110" y="4718972"/>
              <a:chExt cx="361215" cy="561776"/>
            </a:xfrm>
          </p:grpSpPr>
          <p:sp>
            <p:nvSpPr>
              <p:cNvPr id="103" name="Freeform 68">
                <a:extLst>
                  <a:ext uri="{FF2B5EF4-FFF2-40B4-BE49-F238E27FC236}">
                    <a16:creationId xmlns:a16="http://schemas.microsoft.com/office/drawing/2014/main" id="{9D6FDC43-0387-485E-8E3C-3B93D83F8265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612012" y="5015484"/>
                <a:ext cx="273629" cy="256899"/>
              </a:xfrm>
              <a:custGeom>
                <a:avLst/>
                <a:gdLst>
                  <a:gd name="T0" fmla="*/ 564 w 1203"/>
                  <a:gd name="T1" fmla="*/ 1129 h 1129"/>
                  <a:gd name="T2" fmla="*/ 0 w 1203"/>
                  <a:gd name="T3" fmla="*/ 565 h 1129"/>
                  <a:gd name="T4" fmla="*/ 564 w 1203"/>
                  <a:gd name="T5" fmla="*/ 0 h 1129"/>
                  <a:gd name="T6" fmla="*/ 1115 w 1203"/>
                  <a:gd name="T7" fmla="*/ 443 h 1129"/>
                  <a:gd name="T8" fmla="*/ 1203 w 1203"/>
                  <a:gd name="T9" fmla="*/ 449 h 1129"/>
                  <a:gd name="T10" fmla="*/ 1055 w 1203"/>
                  <a:gd name="T11" fmla="*/ 599 h 1129"/>
                  <a:gd name="T12" fmla="*/ 876 w 1203"/>
                  <a:gd name="T13" fmla="*/ 426 h 1129"/>
                  <a:gd name="T14" fmla="*/ 963 w 1203"/>
                  <a:gd name="T15" fmla="*/ 432 h 1129"/>
                  <a:gd name="T16" fmla="*/ 431 w 1203"/>
                  <a:gd name="T17" fmla="*/ 166 h 1129"/>
                  <a:gd name="T18" fmla="*/ 165 w 1203"/>
                  <a:gd name="T19" fmla="*/ 698 h 1129"/>
                  <a:gd name="T20" fmla="*/ 564 w 1203"/>
                  <a:gd name="T21" fmla="*/ 985 h 1129"/>
                  <a:gd name="T22" fmla="*/ 564 w 1203"/>
                  <a:gd name="T23" fmla="*/ 1129 h 1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03" h="1129">
                    <a:moveTo>
                      <a:pt x="564" y="1129"/>
                    </a:moveTo>
                    <a:cubicBezTo>
                      <a:pt x="252" y="1129"/>
                      <a:pt x="0" y="877"/>
                      <a:pt x="0" y="565"/>
                    </a:cubicBezTo>
                    <a:cubicBezTo>
                      <a:pt x="0" y="253"/>
                      <a:pt x="252" y="0"/>
                      <a:pt x="564" y="0"/>
                    </a:cubicBezTo>
                    <a:cubicBezTo>
                      <a:pt x="829" y="0"/>
                      <a:pt x="1058" y="184"/>
                      <a:pt x="1115" y="443"/>
                    </a:cubicBezTo>
                    <a:cubicBezTo>
                      <a:pt x="1203" y="449"/>
                      <a:pt x="1203" y="449"/>
                      <a:pt x="1203" y="449"/>
                    </a:cubicBezTo>
                    <a:cubicBezTo>
                      <a:pt x="1055" y="599"/>
                      <a:pt x="1055" y="599"/>
                      <a:pt x="1055" y="599"/>
                    </a:cubicBezTo>
                    <a:cubicBezTo>
                      <a:pt x="876" y="426"/>
                      <a:pt x="876" y="426"/>
                      <a:pt x="876" y="426"/>
                    </a:cubicBezTo>
                    <a:cubicBezTo>
                      <a:pt x="963" y="432"/>
                      <a:pt x="963" y="432"/>
                      <a:pt x="963" y="432"/>
                    </a:cubicBezTo>
                    <a:cubicBezTo>
                      <a:pt x="889" y="212"/>
                      <a:pt x="651" y="93"/>
                      <a:pt x="431" y="166"/>
                    </a:cubicBezTo>
                    <a:cubicBezTo>
                      <a:pt x="211" y="239"/>
                      <a:pt x="92" y="477"/>
                      <a:pt x="165" y="698"/>
                    </a:cubicBezTo>
                    <a:cubicBezTo>
                      <a:pt x="222" y="869"/>
                      <a:pt x="383" y="985"/>
                      <a:pt x="564" y="985"/>
                    </a:cubicBezTo>
                    <a:lnTo>
                      <a:pt x="564" y="1129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46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04" name="Freeform 69">
                <a:extLst>
                  <a:ext uri="{FF2B5EF4-FFF2-40B4-BE49-F238E27FC236}">
                    <a16:creationId xmlns:a16="http://schemas.microsoft.com/office/drawing/2014/main" id="{506EF737-F5DE-4467-A60B-A3E95A887469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699407" y="4896072"/>
                <a:ext cx="286127" cy="231709"/>
              </a:xfrm>
              <a:custGeom>
                <a:avLst/>
                <a:gdLst>
                  <a:gd name="T0" fmla="*/ 219 w 1258"/>
                  <a:gd name="T1" fmla="*/ 0 h 1018"/>
                  <a:gd name="T2" fmla="*/ 321 w 1258"/>
                  <a:gd name="T3" fmla="*/ 102 h 1018"/>
                  <a:gd name="T4" fmla="*/ 321 w 1258"/>
                  <a:gd name="T5" fmla="*/ 697 h 1018"/>
                  <a:gd name="T6" fmla="*/ 916 w 1258"/>
                  <a:gd name="T7" fmla="*/ 697 h 1018"/>
                  <a:gd name="T8" fmla="*/ 1017 w 1258"/>
                  <a:gd name="T9" fmla="*/ 532 h 1018"/>
                  <a:gd name="T10" fmla="*/ 930 w 1258"/>
                  <a:gd name="T11" fmla="*/ 539 h 1018"/>
                  <a:gd name="T12" fmla="*/ 1110 w 1258"/>
                  <a:gd name="T13" fmla="*/ 365 h 1018"/>
                  <a:gd name="T14" fmla="*/ 1258 w 1258"/>
                  <a:gd name="T15" fmla="*/ 515 h 1018"/>
                  <a:gd name="T16" fmla="*/ 1170 w 1258"/>
                  <a:gd name="T17" fmla="*/ 522 h 1018"/>
                  <a:gd name="T18" fmla="*/ 496 w 1258"/>
                  <a:gd name="T19" fmla="*/ 951 h 1018"/>
                  <a:gd name="T20" fmla="*/ 67 w 1258"/>
                  <a:gd name="T21" fmla="*/ 277 h 1018"/>
                  <a:gd name="T22" fmla="*/ 219 w 1258"/>
                  <a:gd name="T23" fmla="*/ 0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58" h="1018">
                    <a:moveTo>
                      <a:pt x="219" y="0"/>
                    </a:moveTo>
                    <a:cubicBezTo>
                      <a:pt x="321" y="102"/>
                      <a:pt x="321" y="102"/>
                      <a:pt x="321" y="102"/>
                    </a:cubicBezTo>
                    <a:cubicBezTo>
                      <a:pt x="157" y="266"/>
                      <a:pt x="157" y="533"/>
                      <a:pt x="321" y="697"/>
                    </a:cubicBezTo>
                    <a:cubicBezTo>
                      <a:pt x="486" y="861"/>
                      <a:pt x="752" y="861"/>
                      <a:pt x="916" y="697"/>
                    </a:cubicBezTo>
                    <a:cubicBezTo>
                      <a:pt x="962" y="651"/>
                      <a:pt x="997" y="594"/>
                      <a:pt x="1017" y="532"/>
                    </a:cubicBezTo>
                    <a:cubicBezTo>
                      <a:pt x="930" y="539"/>
                      <a:pt x="930" y="539"/>
                      <a:pt x="930" y="539"/>
                    </a:cubicBezTo>
                    <a:cubicBezTo>
                      <a:pt x="1110" y="365"/>
                      <a:pt x="1110" y="365"/>
                      <a:pt x="1110" y="365"/>
                    </a:cubicBezTo>
                    <a:cubicBezTo>
                      <a:pt x="1258" y="515"/>
                      <a:pt x="1258" y="515"/>
                      <a:pt x="1258" y="515"/>
                    </a:cubicBezTo>
                    <a:cubicBezTo>
                      <a:pt x="1170" y="522"/>
                      <a:pt x="1170" y="522"/>
                      <a:pt x="1170" y="522"/>
                    </a:cubicBezTo>
                    <a:cubicBezTo>
                      <a:pt x="1102" y="826"/>
                      <a:pt x="801" y="1018"/>
                      <a:pt x="496" y="951"/>
                    </a:cubicBezTo>
                    <a:cubicBezTo>
                      <a:pt x="192" y="883"/>
                      <a:pt x="0" y="582"/>
                      <a:pt x="67" y="277"/>
                    </a:cubicBezTo>
                    <a:cubicBezTo>
                      <a:pt x="91" y="172"/>
                      <a:pt x="143" y="76"/>
                      <a:pt x="21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46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  <p:sp>
            <p:nvSpPr>
              <p:cNvPr id="105" name="Freeform 70">
                <a:extLst>
                  <a:ext uri="{FF2B5EF4-FFF2-40B4-BE49-F238E27FC236}">
                    <a16:creationId xmlns:a16="http://schemas.microsoft.com/office/drawing/2014/main" id="{59513B4F-9154-4ECB-BB78-3BCBDCB3BDF3}"/>
                  </a:ext>
                </a:extLst>
              </p:cNvPr>
              <p:cNvSpPr>
                <a:spLocks/>
              </p:cNvSpPr>
              <p:nvPr/>
            </p:nvSpPr>
            <p:spPr bwMode="auto">
              <a:xfrm rot="16200000">
                <a:off x="8591100" y="4724982"/>
                <a:ext cx="281801" cy="269782"/>
              </a:xfrm>
              <a:custGeom>
                <a:avLst/>
                <a:gdLst>
                  <a:gd name="T0" fmla="*/ 220 w 1239"/>
                  <a:gd name="T1" fmla="*/ 1019 h 1185"/>
                  <a:gd name="T2" fmla="*/ 220 w 1239"/>
                  <a:gd name="T3" fmla="*/ 221 h 1185"/>
                  <a:gd name="T4" fmla="*/ 1019 w 1239"/>
                  <a:gd name="T5" fmla="*/ 221 h 1185"/>
                  <a:gd name="T6" fmla="*/ 1019 w 1239"/>
                  <a:gd name="T7" fmla="*/ 1019 h 1185"/>
                  <a:gd name="T8" fmla="*/ 620 w 1239"/>
                  <a:gd name="T9" fmla="*/ 1185 h 1185"/>
                  <a:gd name="T10" fmla="*/ 620 w 1239"/>
                  <a:gd name="T11" fmla="*/ 1041 h 1185"/>
                  <a:gd name="T12" fmla="*/ 1040 w 1239"/>
                  <a:gd name="T13" fmla="*/ 620 h 1185"/>
                  <a:gd name="T14" fmla="*/ 620 w 1239"/>
                  <a:gd name="T15" fmla="*/ 199 h 1185"/>
                  <a:gd name="T16" fmla="*/ 199 w 1239"/>
                  <a:gd name="T17" fmla="*/ 620 h 1185"/>
                  <a:gd name="T18" fmla="*/ 322 w 1239"/>
                  <a:gd name="T19" fmla="*/ 917 h 1185"/>
                  <a:gd name="T20" fmla="*/ 220 w 1239"/>
                  <a:gd name="T21" fmla="*/ 1019 h 1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39" h="1185">
                    <a:moveTo>
                      <a:pt x="220" y="1019"/>
                    </a:moveTo>
                    <a:cubicBezTo>
                      <a:pt x="0" y="799"/>
                      <a:pt x="0" y="441"/>
                      <a:pt x="220" y="221"/>
                    </a:cubicBezTo>
                    <a:cubicBezTo>
                      <a:pt x="441" y="0"/>
                      <a:pt x="798" y="0"/>
                      <a:pt x="1019" y="221"/>
                    </a:cubicBezTo>
                    <a:cubicBezTo>
                      <a:pt x="1239" y="441"/>
                      <a:pt x="1239" y="799"/>
                      <a:pt x="1019" y="1019"/>
                    </a:cubicBezTo>
                    <a:cubicBezTo>
                      <a:pt x="913" y="1125"/>
                      <a:pt x="769" y="1185"/>
                      <a:pt x="620" y="1185"/>
                    </a:cubicBezTo>
                    <a:cubicBezTo>
                      <a:pt x="620" y="1041"/>
                      <a:pt x="620" y="1041"/>
                      <a:pt x="620" y="1041"/>
                    </a:cubicBezTo>
                    <a:cubicBezTo>
                      <a:pt x="852" y="1041"/>
                      <a:pt x="1040" y="852"/>
                      <a:pt x="1040" y="620"/>
                    </a:cubicBezTo>
                    <a:cubicBezTo>
                      <a:pt x="1040" y="387"/>
                      <a:pt x="852" y="199"/>
                      <a:pt x="620" y="199"/>
                    </a:cubicBezTo>
                    <a:cubicBezTo>
                      <a:pt x="387" y="199"/>
                      <a:pt x="199" y="387"/>
                      <a:pt x="199" y="620"/>
                    </a:cubicBezTo>
                    <a:cubicBezTo>
                      <a:pt x="199" y="732"/>
                      <a:pt x="243" y="839"/>
                      <a:pt x="322" y="917"/>
                    </a:cubicBezTo>
                    <a:lnTo>
                      <a:pt x="220" y="1019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/>
            </p:spPr>
            <p:txBody>
              <a:bodyPr vert="horz" wrap="square" lIns="89631" tIns="44815" rIns="89631" bIns="44815" numCol="1" anchor="t" anchorCtr="0" compatLnSpc="1">
                <a:prstTxWarp prst="textNoShape">
                  <a:avLst/>
                </a:prstTxWarp>
              </a:bodyPr>
              <a:lstStyle/>
              <a:p>
                <a:pPr defTabSz="914146">
                  <a:defRPr/>
                </a:pPr>
                <a:endParaRPr lang="en-US" sz="1765" kern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endParaRPr>
              </a:p>
            </p:txBody>
          </p:sp>
        </p:grpSp>
        <p:sp>
          <p:nvSpPr>
            <p:cNvPr id="102" name="TextBox 123">
              <a:extLst>
                <a:ext uri="{FF2B5EF4-FFF2-40B4-BE49-F238E27FC236}">
                  <a16:creationId xmlns:a16="http://schemas.microsoft.com/office/drawing/2014/main" id="{DCB572E9-9E8B-45B0-B14E-2B2683E1EF98}"/>
                </a:ext>
              </a:extLst>
            </p:cNvPr>
            <p:cNvSpPr txBox="1"/>
            <p:nvPr/>
          </p:nvSpPr>
          <p:spPr>
            <a:xfrm>
              <a:off x="11084791" y="5455395"/>
              <a:ext cx="1157025" cy="613948"/>
            </a:xfrm>
            <a:prstGeom prst="rect">
              <a:avLst/>
            </a:prstGeom>
            <a:noFill/>
          </p:spPr>
          <p:txBody>
            <a:bodyPr wrap="square" lIns="179259" tIns="143407" rIns="179259" bIns="143407" rtlCol="0">
              <a:spAutoFit/>
            </a:bodyPr>
            <a:lstStyle/>
            <a:p>
              <a:pPr defTabSz="914146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hu-HU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AutomatizáltRendszerek</a:t>
              </a:r>
              <a:endParaRPr lang="en-US" sz="1127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</p:grpSp>
      <p:sp>
        <p:nvSpPr>
          <p:cNvPr id="106" name="Right Arrow 36">
            <a:extLst>
              <a:ext uri="{FF2B5EF4-FFF2-40B4-BE49-F238E27FC236}">
                <a16:creationId xmlns:a16="http://schemas.microsoft.com/office/drawing/2014/main" id="{DF05A676-EBE3-4D92-B0C4-F3B67FFAE345}"/>
              </a:ext>
            </a:extLst>
          </p:cNvPr>
          <p:cNvSpPr/>
          <p:nvPr/>
        </p:nvSpPr>
        <p:spPr bwMode="auto">
          <a:xfrm>
            <a:off x="6651343" y="6409872"/>
            <a:ext cx="3750855" cy="254512"/>
          </a:xfrm>
          <a:prstGeom prst="rightArrow">
            <a:avLst/>
          </a:prstGeom>
          <a:solidFill>
            <a:srgbClr val="4F81BD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5" tIns="146284" rIns="182855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47">
              <a:lnSpc>
                <a:spcPct val="90000"/>
              </a:lnSpc>
              <a:defRPr/>
            </a:pPr>
            <a:endParaRPr lang="en-US" kern="0" dirty="0" err="1">
              <a:solidFill>
                <a:prstClr val="white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07" name="Group 7">
            <a:extLst>
              <a:ext uri="{FF2B5EF4-FFF2-40B4-BE49-F238E27FC236}">
                <a16:creationId xmlns:a16="http://schemas.microsoft.com/office/drawing/2014/main" id="{6880A287-3686-4007-B7C7-BB183B0B188A}"/>
              </a:ext>
            </a:extLst>
          </p:cNvPr>
          <p:cNvGrpSpPr/>
          <p:nvPr/>
        </p:nvGrpSpPr>
        <p:grpSpPr>
          <a:xfrm>
            <a:off x="3936437" y="2048187"/>
            <a:ext cx="2328067" cy="4235175"/>
            <a:chOff x="4015367" y="1790395"/>
            <a:chExt cx="2374749" cy="4320099"/>
          </a:xfrm>
        </p:grpSpPr>
        <p:sp>
          <p:nvSpPr>
            <p:cNvPr id="108" name="Rectangle 41">
              <a:extLst>
                <a:ext uri="{FF2B5EF4-FFF2-40B4-BE49-F238E27FC236}">
                  <a16:creationId xmlns:a16="http://schemas.microsoft.com/office/drawing/2014/main" id="{0CCD0F9A-9966-4066-A3C1-CDAEA3AC742D}"/>
                </a:ext>
              </a:extLst>
            </p:cNvPr>
            <p:cNvSpPr/>
            <p:nvPr/>
          </p:nvSpPr>
          <p:spPr bwMode="auto">
            <a:xfrm>
              <a:off x="4015367" y="1790395"/>
              <a:ext cx="2079506" cy="4320099"/>
            </a:xfrm>
            <a:prstGeom prst="rect">
              <a:avLst/>
            </a:prstGeom>
            <a:solidFill>
              <a:srgbClr val="0078D7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Big Data Stores</a:t>
              </a:r>
            </a:p>
          </p:txBody>
        </p:sp>
        <p:pic>
          <p:nvPicPr>
            <p:cNvPr id="109" name="Picture 13">
              <a:extLst>
                <a:ext uri="{FF2B5EF4-FFF2-40B4-BE49-F238E27FC236}">
                  <a16:creationId xmlns:a16="http://schemas.microsoft.com/office/drawing/2014/main" id="{9B8D10CD-33D8-4F81-89D5-502E2B94F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059" y="4437777"/>
              <a:ext cx="329771" cy="429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0" name="Rounded Rectangle 38">
              <a:extLst>
                <a:ext uri="{FF2B5EF4-FFF2-40B4-BE49-F238E27FC236}">
                  <a16:creationId xmlns:a16="http://schemas.microsoft.com/office/drawing/2014/main" id="{E68EAE0C-0F9A-43E2-A796-76A4B8B81DD9}"/>
                </a:ext>
              </a:extLst>
            </p:cNvPr>
            <p:cNvSpPr/>
            <p:nvPr/>
          </p:nvSpPr>
          <p:spPr bwMode="auto">
            <a:xfrm>
              <a:off x="4149766" y="3430749"/>
              <a:ext cx="331473" cy="331473"/>
            </a:xfrm>
            <a:prstGeom prst="round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1" name="Rectangle 39">
              <a:extLst>
                <a:ext uri="{FF2B5EF4-FFF2-40B4-BE49-F238E27FC236}">
                  <a16:creationId xmlns:a16="http://schemas.microsoft.com/office/drawing/2014/main" id="{90E0E108-64E6-401E-A987-974C34E5BC0C}"/>
                </a:ext>
              </a:extLst>
            </p:cNvPr>
            <p:cNvSpPr/>
            <p:nvPr/>
          </p:nvSpPr>
          <p:spPr bwMode="auto">
            <a:xfrm>
              <a:off x="4188894" y="3468844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2" name="Rectangle 46">
              <a:extLst>
                <a:ext uri="{FF2B5EF4-FFF2-40B4-BE49-F238E27FC236}">
                  <a16:creationId xmlns:a16="http://schemas.microsoft.com/office/drawing/2014/main" id="{52E4E49C-51BB-44F4-AD34-D602F9CBB267}"/>
                </a:ext>
              </a:extLst>
            </p:cNvPr>
            <p:cNvSpPr/>
            <p:nvPr/>
          </p:nvSpPr>
          <p:spPr bwMode="auto">
            <a:xfrm>
              <a:off x="4331042" y="3468844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3" name="Oval 47">
              <a:extLst>
                <a:ext uri="{FF2B5EF4-FFF2-40B4-BE49-F238E27FC236}">
                  <a16:creationId xmlns:a16="http://schemas.microsoft.com/office/drawing/2014/main" id="{82E420F8-F8B6-4D94-B5C8-47B6848B3B09}"/>
                </a:ext>
              </a:extLst>
            </p:cNvPr>
            <p:cNvSpPr/>
            <p:nvPr/>
          </p:nvSpPr>
          <p:spPr bwMode="auto">
            <a:xfrm>
              <a:off x="4258333" y="3469240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4" name="Oval 48">
              <a:extLst>
                <a:ext uri="{FF2B5EF4-FFF2-40B4-BE49-F238E27FC236}">
                  <a16:creationId xmlns:a16="http://schemas.microsoft.com/office/drawing/2014/main" id="{854A6611-8F80-4380-98EB-1F14FA39D35D}"/>
                </a:ext>
              </a:extLst>
            </p:cNvPr>
            <p:cNvSpPr/>
            <p:nvPr/>
          </p:nvSpPr>
          <p:spPr bwMode="auto">
            <a:xfrm>
              <a:off x="4400481" y="3469240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5" name="Rectangle 49">
              <a:extLst>
                <a:ext uri="{FF2B5EF4-FFF2-40B4-BE49-F238E27FC236}">
                  <a16:creationId xmlns:a16="http://schemas.microsoft.com/office/drawing/2014/main" id="{3E50F0DD-3003-43D2-BF7E-E6056E82A9B1}"/>
                </a:ext>
              </a:extLst>
            </p:cNvPr>
            <p:cNvSpPr/>
            <p:nvPr/>
          </p:nvSpPr>
          <p:spPr bwMode="auto">
            <a:xfrm>
              <a:off x="4188894" y="3621011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6" name="Rectangle 50">
              <a:extLst>
                <a:ext uri="{FF2B5EF4-FFF2-40B4-BE49-F238E27FC236}">
                  <a16:creationId xmlns:a16="http://schemas.microsoft.com/office/drawing/2014/main" id="{DE186A7A-A0A9-4FFD-83CF-E141F5123A99}"/>
                </a:ext>
              </a:extLst>
            </p:cNvPr>
            <p:cNvSpPr/>
            <p:nvPr/>
          </p:nvSpPr>
          <p:spPr bwMode="auto">
            <a:xfrm>
              <a:off x="4331042" y="3621011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7" name="Oval 51">
              <a:extLst>
                <a:ext uri="{FF2B5EF4-FFF2-40B4-BE49-F238E27FC236}">
                  <a16:creationId xmlns:a16="http://schemas.microsoft.com/office/drawing/2014/main" id="{7F01A1B7-C353-440C-A263-5E95193A43A5}"/>
                </a:ext>
              </a:extLst>
            </p:cNvPr>
            <p:cNvSpPr/>
            <p:nvPr/>
          </p:nvSpPr>
          <p:spPr bwMode="auto">
            <a:xfrm>
              <a:off x="4258333" y="3621407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8" name="Oval 52">
              <a:extLst>
                <a:ext uri="{FF2B5EF4-FFF2-40B4-BE49-F238E27FC236}">
                  <a16:creationId xmlns:a16="http://schemas.microsoft.com/office/drawing/2014/main" id="{CD6811A0-EC99-4A60-B414-181C30818BAD}"/>
                </a:ext>
              </a:extLst>
            </p:cNvPr>
            <p:cNvSpPr/>
            <p:nvPr/>
          </p:nvSpPr>
          <p:spPr bwMode="auto">
            <a:xfrm>
              <a:off x="4400481" y="3621407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9" name="Rectangle 53">
              <a:extLst>
                <a:ext uri="{FF2B5EF4-FFF2-40B4-BE49-F238E27FC236}">
                  <a16:creationId xmlns:a16="http://schemas.microsoft.com/office/drawing/2014/main" id="{C55381B0-BAA7-48F5-B0D3-E290E9A1631D}"/>
                </a:ext>
              </a:extLst>
            </p:cNvPr>
            <p:cNvSpPr/>
            <p:nvPr/>
          </p:nvSpPr>
          <p:spPr bwMode="auto">
            <a:xfrm>
              <a:off x="4261998" y="3693760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0" name="Rectangle 54">
              <a:extLst>
                <a:ext uri="{FF2B5EF4-FFF2-40B4-BE49-F238E27FC236}">
                  <a16:creationId xmlns:a16="http://schemas.microsoft.com/office/drawing/2014/main" id="{358A6320-AECA-4C1B-9039-1411F907508F}"/>
                </a:ext>
              </a:extLst>
            </p:cNvPr>
            <p:cNvSpPr/>
            <p:nvPr/>
          </p:nvSpPr>
          <p:spPr bwMode="auto">
            <a:xfrm>
              <a:off x="4404146" y="3693760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1" name="Oval 55">
              <a:extLst>
                <a:ext uri="{FF2B5EF4-FFF2-40B4-BE49-F238E27FC236}">
                  <a16:creationId xmlns:a16="http://schemas.microsoft.com/office/drawing/2014/main" id="{F4822DAB-6A54-47F7-A5D3-2089DDAB4BBE}"/>
                </a:ext>
              </a:extLst>
            </p:cNvPr>
            <p:cNvSpPr/>
            <p:nvPr/>
          </p:nvSpPr>
          <p:spPr bwMode="auto">
            <a:xfrm>
              <a:off x="4189290" y="3694156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2" name="Oval 56">
              <a:extLst>
                <a:ext uri="{FF2B5EF4-FFF2-40B4-BE49-F238E27FC236}">
                  <a16:creationId xmlns:a16="http://schemas.microsoft.com/office/drawing/2014/main" id="{198705E8-CD94-4F70-A62C-B15F951646BB}"/>
                </a:ext>
              </a:extLst>
            </p:cNvPr>
            <p:cNvSpPr/>
            <p:nvPr/>
          </p:nvSpPr>
          <p:spPr bwMode="auto">
            <a:xfrm>
              <a:off x="4331438" y="3694156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3" name="Rectangle 57">
              <a:extLst>
                <a:ext uri="{FF2B5EF4-FFF2-40B4-BE49-F238E27FC236}">
                  <a16:creationId xmlns:a16="http://schemas.microsoft.com/office/drawing/2014/main" id="{7CC81CFF-3405-47FD-84C5-B62B82157ECB}"/>
                </a:ext>
              </a:extLst>
            </p:cNvPr>
            <p:cNvSpPr/>
            <p:nvPr/>
          </p:nvSpPr>
          <p:spPr bwMode="auto">
            <a:xfrm>
              <a:off x="4261998" y="3534947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4" name="Rectangle 58">
              <a:extLst>
                <a:ext uri="{FF2B5EF4-FFF2-40B4-BE49-F238E27FC236}">
                  <a16:creationId xmlns:a16="http://schemas.microsoft.com/office/drawing/2014/main" id="{DAE65BF4-FB60-4ED1-B659-07F6471C6911}"/>
                </a:ext>
              </a:extLst>
            </p:cNvPr>
            <p:cNvSpPr/>
            <p:nvPr/>
          </p:nvSpPr>
          <p:spPr bwMode="auto">
            <a:xfrm>
              <a:off x="4404146" y="3534947"/>
              <a:ext cx="44486" cy="44486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5" name="Oval 59">
              <a:extLst>
                <a:ext uri="{FF2B5EF4-FFF2-40B4-BE49-F238E27FC236}">
                  <a16:creationId xmlns:a16="http://schemas.microsoft.com/office/drawing/2014/main" id="{F8924498-7B01-4232-8814-962AE94C0E5D}"/>
                </a:ext>
              </a:extLst>
            </p:cNvPr>
            <p:cNvSpPr/>
            <p:nvPr/>
          </p:nvSpPr>
          <p:spPr bwMode="auto">
            <a:xfrm>
              <a:off x="4189290" y="3535344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6" name="Oval 60">
              <a:extLst>
                <a:ext uri="{FF2B5EF4-FFF2-40B4-BE49-F238E27FC236}">
                  <a16:creationId xmlns:a16="http://schemas.microsoft.com/office/drawing/2014/main" id="{E9A6FF70-6B95-41FA-B7BD-755BC28BBC8D}"/>
                </a:ext>
              </a:extLst>
            </p:cNvPr>
            <p:cNvSpPr/>
            <p:nvPr/>
          </p:nvSpPr>
          <p:spPr bwMode="auto">
            <a:xfrm>
              <a:off x="4331438" y="3535344"/>
              <a:ext cx="47754" cy="47755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57">
                <a:lnSpc>
                  <a:spcPct val="90000"/>
                </a:lnSpc>
                <a:defRPr/>
              </a:pPr>
              <a:endParaRPr lang="en-US" sz="2353" kern="0" dirty="0" err="1">
                <a:solidFill>
                  <a:prstClr val="white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27" name="Rectangle 80">
              <a:extLst>
                <a:ext uri="{FF2B5EF4-FFF2-40B4-BE49-F238E27FC236}">
                  <a16:creationId xmlns:a16="http://schemas.microsoft.com/office/drawing/2014/main" id="{7657A5E8-C638-45FE-9D77-6A6E346CAB9C}"/>
                </a:ext>
              </a:extLst>
            </p:cNvPr>
            <p:cNvSpPr/>
            <p:nvPr/>
          </p:nvSpPr>
          <p:spPr>
            <a:xfrm>
              <a:off x="4508068" y="3352325"/>
              <a:ext cx="1127271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Data Lake store</a:t>
              </a:r>
              <a:endParaRPr lang="en-US" sz="1176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28" name="Rectangle 81">
              <a:extLst>
                <a:ext uri="{FF2B5EF4-FFF2-40B4-BE49-F238E27FC236}">
                  <a16:creationId xmlns:a16="http://schemas.microsoft.com/office/drawing/2014/main" id="{CEE32752-87F3-487C-BF37-17358F7D0B6D}"/>
                </a:ext>
              </a:extLst>
            </p:cNvPr>
            <p:cNvSpPr/>
            <p:nvPr/>
          </p:nvSpPr>
          <p:spPr>
            <a:xfrm>
              <a:off x="4489683" y="4446182"/>
              <a:ext cx="1447824" cy="45568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</a:t>
              </a:r>
              <a:r>
                <a:rPr lang="en-US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 </a:t>
              </a:r>
            </a:p>
            <a:p>
              <a:pPr defTabSz="914321">
                <a:defRPr/>
              </a:pPr>
              <a:r>
                <a:rPr lang="en-US" sz="1127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SQL Data Warehouse</a:t>
              </a:r>
              <a:endParaRPr lang="en-US" sz="1127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grpSp>
          <p:nvGrpSpPr>
            <p:cNvPr id="129" name="Group 144">
              <a:extLst>
                <a:ext uri="{FF2B5EF4-FFF2-40B4-BE49-F238E27FC236}">
                  <a16:creationId xmlns:a16="http://schemas.microsoft.com/office/drawing/2014/main" id="{7B173B3F-15F7-4A42-9F14-6338803C5CEF}"/>
                </a:ext>
              </a:extLst>
            </p:cNvPr>
            <p:cNvGrpSpPr/>
            <p:nvPr/>
          </p:nvGrpSpPr>
          <p:grpSpPr>
            <a:xfrm>
              <a:off x="6094873" y="5254390"/>
              <a:ext cx="295243" cy="853675"/>
              <a:chOff x="3832324" y="5254390"/>
              <a:chExt cx="295243" cy="853675"/>
            </a:xfrm>
          </p:grpSpPr>
          <p:sp>
            <p:nvSpPr>
              <p:cNvPr id="130" name="Isosceles Triangle 145">
                <a:extLst>
                  <a:ext uri="{FF2B5EF4-FFF2-40B4-BE49-F238E27FC236}">
                    <a16:creationId xmlns:a16="http://schemas.microsoft.com/office/drawing/2014/main" id="{04F36F7B-5D32-4223-9E6D-BA15AF33C91F}"/>
                  </a:ext>
                </a:extLst>
              </p:cNvPr>
              <p:cNvSpPr/>
              <p:nvPr/>
            </p:nvSpPr>
            <p:spPr bwMode="auto">
              <a:xfrm rot="5400000">
                <a:off x="3576707" y="5557205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31" name="Isosceles Triangle 146">
                <a:extLst>
                  <a:ext uri="{FF2B5EF4-FFF2-40B4-BE49-F238E27FC236}">
                    <a16:creationId xmlns:a16="http://schemas.microsoft.com/office/drawing/2014/main" id="{212D99B1-F7B4-4DCB-905B-547CE1D720A9}"/>
                  </a:ext>
                </a:extLst>
              </p:cNvPr>
              <p:cNvSpPr/>
              <p:nvPr/>
            </p:nvSpPr>
            <p:spPr bwMode="auto">
              <a:xfrm rot="5400000">
                <a:off x="3529509" y="5557205"/>
                <a:ext cx="853675" cy="248045"/>
              </a:xfrm>
              <a:prstGeom prst="triangle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32" name="Group 6">
            <a:extLst>
              <a:ext uri="{FF2B5EF4-FFF2-40B4-BE49-F238E27FC236}">
                <a16:creationId xmlns:a16="http://schemas.microsoft.com/office/drawing/2014/main" id="{1F31BDA9-3D26-4B66-9890-F468D491A55A}"/>
              </a:ext>
            </a:extLst>
          </p:cNvPr>
          <p:cNvGrpSpPr/>
          <p:nvPr/>
        </p:nvGrpSpPr>
        <p:grpSpPr>
          <a:xfrm>
            <a:off x="1720764" y="2048187"/>
            <a:ext cx="2325667" cy="4235175"/>
            <a:chOff x="1755266" y="1790395"/>
            <a:chExt cx="2372301" cy="4320099"/>
          </a:xfrm>
        </p:grpSpPr>
        <p:sp>
          <p:nvSpPr>
            <p:cNvPr id="133" name="Rectangle 40">
              <a:extLst>
                <a:ext uri="{FF2B5EF4-FFF2-40B4-BE49-F238E27FC236}">
                  <a16:creationId xmlns:a16="http://schemas.microsoft.com/office/drawing/2014/main" id="{B8028465-BFEB-42AD-B84B-3DE3D223E906}"/>
                </a:ext>
              </a:extLst>
            </p:cNvPr>
            <p:cNvSpPr/>
            <p:nvPr/>
          </p:nvSpPr>
          <p:spPr bwMode="auto">
            <a:xfrm>
              <a:off x="1755266" y="1790395"/>
              <a:ext cx="2079506" cy="4320099"/>
            </a:xfrm>
            <a:prstGeom prst="rect">
              <a:avLst/>
            </a:prstGeom>
            <a:solidFill>
              <a:srgbClr val="00BCF2"/>
            </a:solidFill>
            <a:ln w="3175">
              <a:noFill/>
            </a:ln>
            <a:effectLst/>
          </p:spPr>
          <p:txBody>
            <a:bodyPr spcFirstLastPara="0" vert="horz" wrap="square" lIns="17923" tIns="44815" rIns="17923" bIns="89604" numCol="1" spcCol="1270" anchor="t" anchorCtr="0">
              <a:noAutofit/>
            </a:bodyPr>
            <a:lstStyle/>
            <a:p>
              <a:pPr algn="ctr" defTabSz="710694">
                <a:spcAft>
                  <a:spcPct val="35000"/>
                </a:spcAft>
                <a:defRPr/>
              </a:pPr>
              <a:r>
                <a:rPr lang="en-US" sz="1568" b="1" kern="0" spc="-29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Information Management</a:t>
              </a:r>
            </a:p>
          </p:txBody>
        </p:sp>
        <p:pic>
          <p:nvPicPr>
            <p:cNvPr id="134" name="Picture 45">
              <a:extLst>
                <a:ext uri="{FF2B5EF4-FFF2-40B4-BE49-F238E27FC236}">
                  <a16:creationId xmlns:a16="http://schemas.microsoft.com/office/drawing/2014/main" id="{7618EFD2-93B8-4462-975C-C0B3B7695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648" y="2887432"/>
              <a:ext cx="375108" cy="375108"/>
            </a:xfrm>
            <a:prstGeom prst="rect">
              <a:avLst/>
            </a:prstGeom>
          </p:spPr>
        </p:pic>
        <p:sp>
          <p:nvSpPr>
            <p:cNvPr id="135" name="Freeform 30">
              <a:extLst>
                <a:ext uri="{FF2B5EF4-FFF2-40B4-BE49-F238E27FC236}">
                  <a16:creationId xmlns:a16="http://schemas.microsoft.com/office/drawing/2014/main" id="{E0619DCE-6F15-4406-9A7F-2C3A96622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43680" y="3996178"/>
              <a:ext cx="273043" cy="347423"/>
            </a:xfrm>
            <a:custGeom>
              <a:avLst/>
              <a:gdLst>
                <a:gd name="T0" fmla="*/ 57 w 290"/>
                <a:gd name="T1" fmla="*/ 95 h 369"/>
                <a:gd name="T2" fmla="*/ 222 w 290"/>
                <a:gd name="T3" fmla="*/ 95 h 369"/>
                <a:gd name="T4" fmla="*/ 222 w 290"/>
                <a:gd name="T5" fmla="*/ 108 h 369"/>
                <a:gd name="T6" fmla="*/ 57 w 290"/>
                <a:gd name="T7" fmla="*/ 108 h 369"/>
                <a:gd name="T8" fmla="*/ 57 w 290"/>
                <a:gd name="T9" fmla="*/ 95 h 369"/>
                <a:gd name="T10" fmla="*/ 57 w 290"/>
                <a:gd name="T11" fmla="*/ 150 h 369"/>
                <a:gd name="T12" fmla="*/ 222 w 290"/>
                <a:gd name="T13" fmla="*/ 150 h 369"/>
                <a:gd name="T14" fmla="*/ 222 w 290"/>
                <a:gd name="T15" fmla="*/ 139 h 369"/>
                <a:gd name="T16" fmla="*/ 57 w 290"/>
                <a:gd name="T17" fmla="*/ 139 h 369"/>
                <a:gd name="T18" fmla="*/ 57 w 290"/>
                <a:gd name="T19" fmla="*/ 150 h 369"/>
                <a:gd name="T20" fmla="*/ 57 w 290"/>
                <a:gd name="T21" fmla="*/ 194 h 369"/>
                <a:gd name="T22" fmla="*/ 222 w 290"/>
                <a:gd name="T23" fmla="*/ 194 h 369"/>
                <a:gd name="T24" fmla="*/ 222 w 290"/>
                <a:gd name="T25" fmla="*/ 181 h 369"/>
                <a:gd name="T26" fmla="*/ 57 w 290"/>
                <a:gd name="T27" fmla="*/ 181 h 369"/>
                <a:gd name="T28" fmla="*/ 57 w 290"/>
                <a:gd name="T29" fmla="*/ 194 h 369"/>
                <a:gd name="T30" fmla="*/ 57 w 290"/>
                <a:gd name="T31" fmla="*/ 236 h 369"/>
                <a:gd name="T32" fmla="*/ 222 w 290"/>
                <a:gd name="T33" fmla="*/ 236 h 369"/>
                <a:gd name="T34" fmla="*/ 222 w 290"/>
                <a:gd name="T35" fmla="*/ 223 h 369"/>
                <a:gd name="T36" fmla="*/ 57 w 290"/>
                <a:gd name="T37" fmla="*/ 223 h 369"/>
                <a:gd name="T38" fmla="*/ 57 w 290"/>
                <a:gd name="T39" fmla="*/ 236 h 369"/>
                <a:gd name="T40" fmla="*/ 290 w 290"/>
                <a:gd name="T41" fmla="*/ 90 h 369"/>
                <a:gd name="T42" fmla="*/ 290 w 290"/>
                <a:gd name="T43" fmla="*/ 369 h 369"/>
                <a:gd name="T44" fmla="*/ 0 w 290"/>
                <a:gd name="T45" fmla="*/ 369 h 369"/>
                <a:gd name="T46" fmla="*/ 0 w 290"/>
                <a:gd name="T47" fmla="*/ 1 h 369"/>
                <a:gd name="T48" fmla="*/ 216 w 290"/>
                <a:gd name="T49" fmla="*/ 1 h 369"/>
                <a:gd name="T50" fmla="*/ 216 w 290"/>
                <a:gd name="T51" fmla="*/ 0 h 369"/>
                <a:gd name="T52" fmla="*/ 290 w 290"/>
                <a:gd name="T53" fmla="*/ 90 h 369"/>
                <a:gd name="T54" fmla="*/ 271 w 290"/>
                <a:gd name="T55" fmla="*/ 79 h 369"/>
                <a:gd name="T56" fmla="*/ 214 w 290"/>
                <a:gd name="T57" fmla="*/ 79 h 369"/>
                <a:gd name="T58" fmla="*/ 216 w 290"/>
                <a:gd name="T59" fmla="*/ 21 h 369"/>
                <a:gd name="T60" fmla="*/ 20 w 290"/>
                <a:gd name="T61" fmla="*/ 21 h 369"/>
                <a:gd name="T62" fmla="*/ 20 w 290"/>
                <a:gd name="T63" fmla="*/ 349 h 369"/>
                <a:gd name="T64" fmla="*/ 271 w 290"/>
                <a:gd name="T65" fmla="*/ 349 h 369"/>
                <a:gd name="T66" fmla="*/ 271 w 290"/>
                <a:gd name="T67" fmla="*/ 7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0" h="369">
                  <a:moveTo>
                    <a:pt x="57" y="95"/>
                  </a:moveTo>
                  <a:lnTo>
                    <a:pt x="222" y="95"/>
                  </a:lnTo>
                  <a:lnTo>
                    <a:pt x="222" y="108"/>
                  </a:lnTo>
                  <a:lnTo>
                    <a:pt x="57" y="108"/>
                  </a:lnTo>
                  <a:lnTo>
                    <a:pt x="57" y="95"/>
                  </a:lnTo>
                  <a:close/>
                  <a:moveTo>
                    <a:pt x="57" y="150"/>
                  </a:moveTo>
                  <a:lnTo>
                    <a:pt x="222" y="150"/>
                  </a:lnTo>
                  <a:lnTo>
                    <a:pt x="222" y="139"/>
                  </a:lnTo>
                  <a:lnTo>
                    <a:pt x="57" y="139"/>
                  </a:lnTo>
                  <a:lnTo>
                    <a:pt x="57" y="150"/>
                  </a:lnTo>
                  <a:close/>
                  <a:moveTo>
                    <a:pt x="57" y="194"/>
                  </a:moveTo>
                  <a:lnTo>
                    <a:pt x="222" y="194"/>
                  </a:lnTo>
                  <a:lnTo>
                    <a:pt x="222" y="181"/>
                  </a:lnTo>
                  <a:lnTo>
                    <a:pt x="57" y="181"/>
                  </a:lnTo>
                  <a:lnTo>
                    <a:pt x="57" y="194"/>
                  </a:lnTo>
                  <a:close/>
                  <a:moveTo>
                    <a:pt x="57" y="236"/>
                  </a:moveTo>
                  <a:lnTo>
                    <a:pt x="222" y="236"/>
                  </a:lnTo>
                  <a:lnTo>
                    <a:pt x="222" y="223"/>
                  </a:lnTo>
                  <a:lnTo>
                    <a:pt x="57" y="223"/>
                  </a:lnTo>
                  <a:lnTo>
                    <a:pt x="57" y="236"/>
                  </a:lnTo>
                  <a:close/>
                  <a:moveTo>
                    <a:pt x="290" y="90"/>
                  </a:moveTo>
                  <a:lnTo>
                    <a:pt x="290" y="369"/>
                  </a:lnTo>
                  <a:lnTo>
                    <a:pt x="0" y="369"/>
                  </a:lnTo>
                  <a:lnTo>
                    <a:pt x="0" y="1"/>
                  </a:lnTo>
                  <a:lnTo>
                    <a:pt x="216" y="1"/>
                  </a:lnTo>
                  <a:lnTo>
                    <a:pt x="216" y="0"/>
                  </a:lnTo>
                  <a:lnTo>
                    <a:pt x="290" y="90"/>
                  </a:lnTo>
                  <a:close/>
                  <a:moveTo>
                    <a:pt x="271" y="79"/>
                  </a:moveTo>
                  <a:lnTo>
                    <a:pt x="214" y="79"/>
                  </a:lnTo>
                  <a:lnTo>
                    <a:pt x="216" y="21"/>
                  </a:lnTo>
                  <a:lnTo>
                    <a:pt x="20" y="21"/>
                  </a:lnTo>
                  <a:lnTo>
                    <a:pt x="20" y="349"/>
                  </a:lnTo>
                  <a:lnTo>
                    <a:pt x="271" y="349"/>
                  </a:lnTo>
                  <a:lnTo>
                    <a:pt x="271" y="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89631" tIns="44815" rIns="89631" bIns="44815" numCol="1" anchor="t" anchorCtr="0" compatLnSpc="1">
              <a:prstTxWarp prst="textNoShape">
                <a:avLst/>
              </a:prstTxWarp>
            </a:bodyPr>
            <a:lstStyle/>
            <a:p>
              <a:pPr defTabSz="877961">
                <a:defRPr/>
              </a:pPr>
              <a:endParaRPr lang="en-US" sz="1632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charset="0"/>
                <a:cs typeface="Segoe UI Light" panose="020B0502040204020203" pitchFamily="34" charset="0"/>
              </a:endParaRPr>
            </a:p>
          </p:txBody>
        </p:sp>
        <p:pic>
          <p:nvPicPr>
            <p:cNvPr id="136" name="Picture 77">
              <a:extLst>
                <a:ext uri="{FF2B5EF4-FFF2-40B4-BE49-F238E27FC236}">
                  <a16:creationId xmlns:a16="http://schemas.microsoft.com/office/drawing/2014/main" id="{3F411656-4095-42BE-8ECC-C455D5E13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2648" y="5001504"/>
              <a:ext cx="339648" cy="352813"/>
            </a:xfrm>
            <a:prstGeom prst="rect">
              <a:avLst/>
            </a:prstGeom>
          </p:spPr>
        </p:pic>
        <p:sp>
          <p:nvSpPr>
            <p:cNvPr id="137" name="Rectangle 3">
              <a:extLst>
                <a:ext uri="{FF2B5EF4-FFF2-40B4-BE49-F238E27FC236}">
                  <a16:creationId xmlns:a16="http://schemas.microsoft.com/office/drawing/2014/main" id="{0E70733E-DD53-4943-B6A4-512553F79F2D}"/>
                </a:ext>
              </a:extLst>
            </p:cNvPr>
            <p:cNvSpPr/>
            <p:nvPr/>
          </p:nvSpPr>
          <p:spPr>
            <a:xfrm>
              <a:off x="2295424" y="2888599"/>
              <a:ext cx="992599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Data Factory </a:t>
              </a:r>
              <a:endParaRPr lang="en-US" sz="1176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38" name="Rectangle 78">
              <a:extLst>
                <a:ext uri="{FF2B5EF4-FFF2-40B4-BE49-F238E27FC236}">
                  <a16:creationId xmlns:a16="http://schemas.microsoft.com/office/drawing/2014/main" id="{0AD60790-1C92-48AB-A785-DC141BD2098B}"/>
                </a:ext>
              </a:extLst>
            </p:cNvPr>
            <p:cNvSpPr/>
            <p:nvPr/>
          </p:nvSpPr>
          <p:spPr>
            <a:xfrm>
              <a:off x="2295424" y="3922284"/>
              <a:ext cx="980041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Data Catalog</a:t>
              </a:r>
              <a:endParaRPr lang="en-US" sz="1176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sp>
          <p:nvSpPr>
            <p:cNvPr id="139" name="Rectangle 79">
              <a:extLst>
                <a:ext uri="{FF2B5EF4-FFF2-40B4-BE49-F238E27FC236}">
                  <a16:creationId xmlns:a16="http://schemas.microsoft.com/office/drawing/2014/main" id="{B5FD7766-988D-41D7-A74D-E008DD5040FB}"/>
                </a:ext>
              </a:extLst>
            </p:cNvPr>
            <p:cNvSpPr/>
            <p:nvPr/>
          </p:nvSpPr>
          <p:spPr>
            <a:xfrm>
              <a:off x="2295424" y="4954772"/>
              <a:ext cx="821366" cy="4633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Azure </a:t>
              </a:r>
            </a:p>
            <a:p>
              <a:pPr defTabSz="914321">
                <a:defRPr/>
              </a:pPr>
              <a:r>
                <a:rPr lang="en-US" sz="1176" kern="0" spc="-29" dirty="0">
                  <a:solidFill>
                    <a:prstClr val="white"/>
                  </a:solidFill>
                  <a:latin typeface="Segoe UI Light" panose="020B0502040204020203" pitchFamily="34" charset="0"/>
                  <a:ea typeface="MS PGothic" panose="020B0600070205080204" pitchFamily="34" charset="-128"/>
                  <a:cs typeface="Segoe UI Light" panose="020B0502040204020203" pitchFamily="34" charset="0"/>
                </a:rPr>
                <a:t>Event Hub</a:t>
              </a:r>
              <a:endParaRPr lang="en-US" sz="1176" kern="0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endParaRPr>
            </a:p>
          </p:txBody>
        </p:sp>
        <p:grpSp>
          <p:nvGrpSpPr>
            <p:cNvPr id="140" name="Group 11">
              <a:extLst>
                <a:ext uri="{FF2B5EF4-FFF2-40B4-BE49-F238E27FC236}">
                  <a16:creationId xmlns:a16="http://schemas.microsoft.com/office/drawing/2014/main" id="{CAF02FCB-A041-4293-BC5A-4632C1F61836}"/>
                </a:ext>
              </a:extLst>
            </p:cNvPr>
            <p:cNvGrpSpPr/>
            <p:nvPr/>
          </p:nvGrpSpPr>
          <p:grpSpPr>
            <a:xfrm>
              <a:off x="3832324" y="5254390"/>
              <a:ext cx="295243" cy="853675"/>
              <a:chOff x="3832324" y="5254390"/>
              <a:chExt cx="295243" cy="853675"/>
            </a:xfrm>
          </p:grpSpPr>
          <p:sp>
            <p:nvSpPr>
              <p:cNvPr id="141" name="Isosceles Triangle 143">
                <a:extLst>
                  <a:ext uri="{FF2B5EF4-FFF2-40B4-BE49-F238E27FC236}">
                    <a16:creationId xmlns:a16="http://schemas.microsoft.com/office/drawing/2014/main" id="{BC809BFB-27C7-49D7-9374-F6B37A246298}"/>
                  </a:ext>
                </a:extLst>
              </p:cNvPr>
              <p:cNvSpPr/>
              <p:nvPr/>
            </p:nvSpPr>
            <p:spPr bwMode="auto">
              <a:xfrm rot="5400000">
                <a:off x="3576707" y="5557205"/>
                <a:ext cx="853675" cy="248045"/>
              </a:xfrm>
              <a:prstGeom prst="triangle">
                <a:avLst/>
              </a:prstGeom>
              <a:solidFill>
                <a:srgbClr val="EEECE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42" name="Isosceles Triangle 10">
                <a:extLst>
                  <a:ext uri="{FF2B5EF4-FFF2-40B4-BE49-F238E27FC236}">
                    <a16:creationId xmlns:a16="http://schemas.microsoft.com/office/drawing/2014/main" id="{479F58DB-A0A4-4B8B-8E2F-9291278A7FB2}"/>
                  </a:ext>
                </a:extLst>
              </p:cNvPr>
              <p:cNvSpPr/>
              <p:nvPr/>
            </p:nvSpPr>
            <p:spPr bwMode="auto">
              <a:xfrm rot="5400000">
                <a:off x="3529509" y="5557205"/>
                <a:ext cx="853675" cy="248045"/>
              </a:xfrm>
              <a:prstGeom prst="triangle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57">
                  <a:lnSpc>
                    <a:spcPct val="90000"/>
                  </a:lnSpc>
                  <a:defRPr/>
                </a:pPr>
                <a:endParaRPr lang="en-US" sz="2353" kern="0" dirty="0" err="1">
                  <a:solidFill>
                    <a:prstClr val="white"/>
                  </a:solidFill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AB7E253-4256-485F-8C04-EE48665B9493}"/>
              </a:ext>
            </a:extLst>
          </p:cNvPr>
          <p:cNvSpPr/>
          <p:nvPr/>
        </p:nvSpPr>
        <p:spPr>
          <a:xfrm>
            <a:off x="6701481" y="3805043"/>
            <a:ext cx="1608627" cy="454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21">
              <a:defRPr/>
            </a:pPr>
            <a:r>
              <a:rPr lang="en-US" sz="1176" kern="0" spc="-29" dirty="0">
                <a:solidFill>
                  <a:prstClr val="white"/>
                </a:solidFill>
                <a:latin typeface="Segoe UI Light" panose="020B0502040204020203" pitchFamily="34" charset="0"/>
                <a:ea typeface="MS PGothic" panose="020B0600070205080204" pitchFamily="34" charset="-128"/>
                <a:cs typeface="Segoe UI Light" panose="020B0502040204020203" pitchFamily="34" charset="0"/>
              </a:rPr>
              <a:t>Azure Data Lake analytics service</a:t>
            </a:r>
          </a:p>
        </p:txBody>
      </p:sp>
      <p:pic>
        <p:nvPicPr>
          <p:cNvPr id="144" name="Picture 2" descr="image001">
            <a:extLst>
              <a:ext uri="{FF2B5EF4-FFF2-40B4-BE49-F238E27FC236}">
                <a16:creationId xmlns:a16="http://schemas.microsoft.com/office/drawing/2014/main" id="{001723AE-B05E-43B4-A60B-F6BD5E6E2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36661" y="3813343"/>
            <a:ext cx="444707" cy="4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7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6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8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3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8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3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92" grpId="0"/>
      <p:bldP spid="93" grpId="0" animBg="1"/>
      <p:bldP spid="94" grpId="0"/>
      <p:bldP spid="106" grpId="0" animBg="1"/>
      <p:bldP spid="1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5999127-99F3-4F4C-90C7-E6BA632A9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AI és gépi tanulási szolgáltatásai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E2AD6A-495A-43D8-80E4-E0FBC861B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 err="1"/>
              <a:t>Azure</a:t>
            </a:r>
            <a:r>
              <a:rPr lang="hu-HU" sz="2400" dirty="0"/>
              <a:t> </a:t>
            </a:r>
            <a:r>
              <a:rPr lang="hu-HU" sz="2400" dirty="0" err="1"/>
              <a:t>Machine</a:t>
            </a:r>
            <a:r>
              <a:rPr lang="hu-HU" sz="2400" dirty="0"/>
              <a:t> </a:t>
            </a:r>
            <a:r>
              <a:rPr lang="hu-HU" sz="2400" dirty="0" err="1"/>
              <a:t>Learning</a:t>
            </a:r>
            <a:r>
              <a:rPr lang="hu-HU" sz="2400" dirty="0"/>
              <a:t> </a:t>
            </a:r>
            <a:r>
              <a:rPr lang="hu-HU" sz="2400" dirty="0" err="1"/>
              <a:t>Services</a:t>
            </a:r>
            <a:r>
              <a:rPr lang="hu-HU" sz="2400" dirty="0"/>
              <a:t>: felhőalapú környezet gépi tanulási modellek fejlesztésére, betanítására, üzembe helyezésére, kezelésére és nyomon követésére. </a:t>
            </a:r>
          </a:p>
          <a:p>
            <a:pPr marL="0" indent="0">
              <a:buNone/>
            </a:pPr>
            <a:endParaRPr lang="hu-HU" sz="2400" dirty="0"/>
          </a:p>
          <a:p>
            <a:r>
              <a:rPr lang="hu-HU" sz="2400" dirty="0" err="1"/>
              <a:t>Azure</a:t>
            </a:r>
            <a:r>
              <a:rPr lang="hu-HU" sz="2400" dirty="0"/>
              <a:t> </a:t>
            </a:r>
            <a:r>
              <a:rPr lang="hu-HU" sz="2400" dirty="0" err="1"/>
              <a:t>Machine</a:t>
            </a:r>
            <a:r>
              <a:rPr lang="hu-HU" sz="2400" dirty="0"/>
              <a:t> </a:t>
            </a:r>
            <a:r>
              <a:rPr lang="hu-HU" sz="2400" dirty="0" err="1"/>
              <a:t>Learning</a:t>
            </a:r>
            <a:r>
              <a:rPr lang="hu-HU" sz="2400" dirty="0"/>
              <a:t> </a:t>
            </a:r>
            <a:r>
              <a:rPr lang="hu-HU" sz="2400" dirty="0" err="1"/>
              <a:t>Studio</a:t>
            </a:r>
            <a:r>
              <a:rPr lang="hu-HU" sz="2400" dirty="0"/>
              <a:t>: Könnyen kezelhető és vezérelhető vizuális munkaterület gépi tanulási modellek készítéséhez, teszteléséhez és üzembe helyezéséhez. </a:t>
            </a:r>
          </a:p>
          <a:p>
            <a:endParaRPr lang="hu-HU" sz="2400" dirty="0"/>
          </a:p>
          <a:p>
            <a:r>
              <a:rPr lang="hu-HU" sz="2400" dirty="0" err="1"/>
              <a:t>Azure</a:t>
            </a:r>
            <a:r>
              <a:rPr lang="hu-HU" sz="2400" dirty="0"/>
              <a:t> </a:t>
            </a:r>
            <a:r>
              <a:rPr lang="hu-HU" sz="2400" dirty="0" err="1"/>
              <a:t>Cognitve</a:t>
            </a:r>
            <a:r>
              <a:rPr lang="hu-HU" sz="2400" dirty="0"/>
              <a:t> </a:t>
            </a:r>
            <a:r>
              <a:rPr lang="hu-HU" sz="2400" dirty="0" err="1"/>
              <a:t>Services</a:t>
            </a:r>
            <a:r>
              <a:rPr lang="hu-HU" sz="2400" dirty="0"/>
              <a:t>: A Microsoft Nyílt forráskódú mélytanulási (Deep </a:t>
            </a:r>
            <a:r>
              <a:rPr lang="hu-HU" sz="2400" dirty="0" err="1"/>
              <a:t>Learning</a:t>
            </a:r>
            <a:r>
              <a:rPr lang="hu-HU" sz="2400" dirty="0"/>
              <a:t>) szolgáltatásaira épülő, előre elkészített API-k, SDK-k képfeldolgozás, gépi látás, beszédfelismerés, (szemantikus) keresés, természetes nyelvek feldolgozása, valamint anomáliadetektálás területekre fókuszálva.</a:t>
            </a:r>
          </a:p>
        </p:txBody>
      </p:sp>
    </p:spTree>
    <p:extLst>
      <p:ext uri="{BB962C8B-B14F-4D97-AF65-F5344CB8AC3E}">
        <p14:creationId xmlns:p14="http://schemas.microsoft.com/office/powerpoint/2010/main" val="3332447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Hallgatók számára elérhető szolgáltatások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hu-HU" sz="3600" dirty="0"/>
              <a:t>Az egyes esetekben</a:t>
            </a:r>
            <a:endParaRPr lang="sr-Latn-RS" sz="3600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/>
              <a:t>Játékok, alkalmazások, illetve új projekt indítása</a:t>
            </a:r>
            <a:r>
              <a:rPr lang="sr-Latn-RS" dirty="0"/>
              <a:t> &gt;</a:t>
            </a:r>
            <a:r>
              <a:rPr lang="en-US" dirty="0"/>
              <a:t> </a:t>
            </a:r>
            <a:r>
              <a:rPr lang="hu-HU" dirty="0" err="1">
                <a:hlinkClick r:id="rId2"/>
              </a:rPr>
              <a:t>Azure</a:t>
            </a:r>
            <a:r>
              <a:rPr lang="hu-HU" dirty="0">
                <a:hlinkClick r:id="rId2"/>
              </a:rPr>
              <a:t> </a:t>
            </a:r>
            <a:r>
              <a:rPr lang="hu-HU" dirty="0" err="1">
                <a:hlinkClick r:id="rId2"/>
              </a:rPr>
              <a:t>Dev</a:t>
            </a:r>
            <a:r>
              <a:rPr lang="hu-HU" dirty="0">
                <a:hlinkClick r:id="rId2"/>
              </a:rPr>
              <a:t> </a:t>
            </a:r>
            <a:r>
              <a:rPr lang="hu-HU" dirty="0" err="1">
                <a:hlinkClick r:id="rId2"/>
              </a:rPr>
              <a:t>Tools</a:t>
            </a:r>
            <a:endParaRPr lang="hu-HU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 aktiválása, 100$ értékű </a:t>
            </a:r>
            <a:r>
              <a:rPr lang="hu-HU" dirty="0" err="1"/>
              <a:t>Azure</a:t>
            </a:r>
            <a:r>
              <a:rPr lang="hu-HU" dirty="0"/>
              <a:t> kredit és ingyenes fejlesztőeszközök &gt; </a:t>
            </a:r>
            <a:r>
              <a:rPr lang="hu-HU" dirty="0" err="1">
                <a:hlinkClick r:id="rId3"/>
              </a:rPr>
              <a:t>Azure</a:t>
            </a:r>
            <a:r>
              <a:rPr lang="hu-HU" dirty="0">
                <a:hlinkClick r:id="rId3"/>
              </a:rPr>
              <a:t> </a:t>
            </a:r>
            <a:r>
              <a:rPr lang="hu-HU" dirty="0" err="1">
                <a:hlinkClick r:id="rId3"/>
              </a:rPr>
              <a:t>for</a:t>
            </a:r>
            <a:r>
              <a:rPr lang="hu-HU" dirty="0">
                <a:hlinkClick r:id="rId3"/>
              </a:rPr>
              <a:t> </a:t>
            </a:r>
            <a:r>
              <a:rPr lang="hu-HU" dirty="0" err="1">
                <a:hlinkClick r:id="rId3"/>
              </a:rPr>
              <a:t>Students</a:t>
            </a:r>
            <a:endParaRPr lang="en-U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/>
              <a:t>Windows vagy egyéb platformra alkalmazás fejlesztése</a:t>
            </a:r>
            <a:r>
              <a:rPr lang="sr-Latn-RS" dirty="0"/>
              <a:t> &gt;</a:t>
            </a:r>
            <a:r>
              <a:rPr lang="en-US" dirty="0"/>
              <a:t> Visual Studio </a:t>
            </a:r>
            <a:r>
              <a:rPr lang="hu-HU" dirty="0" err="1"/>
              <a:t>Code</a:t>
            </a:r>
            <a:endParaRPr lang="en-U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/>
              <a:t>Adatelemzés </a:t>
            </a:r>
            <a:r>
              <a:rPr lang="sr-Latn-RS" dirty="0"/>
              <a:t>&gt;</a:t>
            </a:r>
            <a:r>
              <a:rPr lang="en-US" dirty="0"/>
              <a:t> </a:t>
            </a:r>
            <a:r>
              <a:rPr lang="en-US" dirty="0">
                <a:hlinkClick r:id="rId4"/>
              </a:rPr>
              <a:t>Azure Notebooks</a:t>
            </a:r>
            <a:endParaRPr lang="en-U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r>
              <a:rPr lang="hu-HU" dirty="0" err="1"/>
              <a:t>Azure</a:t>
            </a:r>
            <a:r>
              <a:rPr lang="hu-HU" dirty="0"/>
              <a:t> tréning </a:t>
            </a:r>
            <a:r>
              <a:rPr lang="sr-Latn-RS" dirty="0"/>
              <a:t>&gt;</a:t>
            </a:r>
            <a:r>
              <a:rPr lang="en-US" dirty="0"/>
              <a:t> </a:t>
            </a:r>
            <a:r>
              <a:rPr lang="en-US" dirty="0">
                <a:hlinkClick r:id="rId5"/>
              </a:rPr>
              <a:t>Free Azure </a:t>
            </a:r>
            <a:r>
              <a:rPr lang="en-US" dirty="0" err="1">
                <a:hlinkClick r:id="rId5"/>
              </a:rPr>
              <a:t>training</a:t>
            </a:r>
            <a:r>
              <a:rPr lang="en-US" dirty="0" err="1"/>
              <a:t>I</a:t>
            </a:r>
            <a:r>
              <a:rPr lang="en-US" dirty="0"/>
              <a:t> </a:t>
            </a:r>
            <a:endParaRPr lang="sr-Latn-RS" dirty="0"/>
          </a:p>
          <a:p>
            <a:pPr lvl="1">
              <a:lnSpc>
                <a:spcPct val="170000"/>
              </a:lnSpc>
              <a:buFont typeface="Wingdings" pitchFamily="2" charset="2"/>
              <a:buChar char="ú"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Azure</a:t>
            </a:r>
            <a:r>
              <a:rPr lang="hu-HU" dirty="0"/>
              <a:t> eszközök az oktatásban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801687" y="1530556"/>
            <a:ext cx="10588625" cy="470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801687" y="3789948"/>
            <a:ext cx="8918510" cy="46890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2B007C-4432-42A8-9349-F8E6396A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 csomag elemei 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3A2BAF0D-E308-42C3-B169-14C8AB20A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04" y="1149162"/>
            <a:ext cx="10710192" cy="2710138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C0DFB0B-8C0C-4B29-9B06-54FC59A66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79" y="3859299"/>
            <a:ext cx="10639492" cy="261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56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2B007C-4432-42A8-9349-F8E6396A2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Students</a:t>
            </a:r>
            <a:r>
              <a:rPr lang="hu-HU" dirty="0"/>
              <a:t> csomag elemei </a:t>
            </a: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2DBF66F6-2720-405B-A2BF-4E57B86D2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78" y="1887256"/>
            <a:ext cx="10650353" cy="2311120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4BDA5BE-72D1-43C4-8D64-7C6F1EC36D74}"/>
              </a:ext>
            </a:extLst>
          </p:cNvPr>
          <p:cNvSpPr/>
          <p:nvPr/>
        </p:nvSpPr>
        <p:spPr>
          <a:xfrm>
            <a:off x="791677" y="4455886"/>
            <a:ext cx="10481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dirty="0"/>
              <a:t>További információk: </a:t>
            </a:r>
            <a:r>
              <a:rPr lang="hu-HU" dirty="0">
                <a:hlinkClick r:id="rId3"/>
              </a:rPr>
              <a:t>https://azure.microsoft.com/hu-hu/free/students/#free-products-section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618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6BE952CC-A877-48AF-9155-73730056CC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>
            <a:normAutofit/>
          </a:bodyPr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</p:txBody>
      </p:sp>
      <p:sp>
        <p:nvSpPr>
          <p:cNvPr id="5" name="Alcím 4">
            <a:extLst>
              <a:ext uri="{FF2B5EF4-FFF2-40B4-BE49-F238E27FC236}">
                <a16:creationId xmlns:a16="http://schemas.microsoft.com/office/drawing/2014/main" id="{DB5D4367-D291-4C04-ADFB-2C43DC5781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>
            <a:normAutofit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49467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AEBF683-8BAD-44D3-BF57-D1FAE09F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Studio</a:t>
            </a:r>
            <a:endParaRPr lang="hu-HU" dirty="0"/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24166978-9186-4FD9-8FB5-4E78D0576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5877989" cy="4736186"/>
          </a:xfrm>
        </p:spPr>
        <p:txBody>
          <a:bodyPr>
            <a:normAutofit/>
          </a:bodyPr>
          <a:lstStyle/>
          <a:p>
            <a:r>
              <a:rPr lang="hu-HU" dirty="0"/>
              <a:t>Vizuális szerkesztő gépi tanulási modellek összeállításához, teszteléséhez, finomításához és telepítéséhez</a:t>
            </a:r>
          </a:p>
          <a:p>
            <a:r>
              <a:rPr lang="hu-HU" dirty="0"/>
              <a:t>Felhő alapú prediktív analitikai platform</a:t>
            </a:r>
          </a:p>
          <a:p>
            <a:r>
              <a:rPr lang="hu-HU" dirty="0"/>
              <a:t>Gépi tanulási megoldások készítéshez</a:t>
            </a:r>
          </a:p>
          <a:p>
            <a:r>
              <a:rPr lang="hu-HU" dirty="0"/>
              <a:t>Gyors modell fejlesztés, tesztelés és publikálás</a:t>
            </a:r>
          </a:p>
          <a:p>
            <a:r>
              <a:rPr lang="hu-HU" dirty="0"/>
              <a:t>Több száz modult tartalmaz</a:t>
            </a:r>
          </a:p>
          <a:p>
            <a:r>
              <a:rPr lang="hu-HU" dirty="0"/>
              <a:t>Többek között tartalmaz osztályozásra, regressziós algoritmusokat</a:t>
            </a:r>
          </a:p>
          <a:p>
            <a:r>
              <a:rPr lang="hu-HU" dirty="0"/>
              <a:t>Számos bemeneti formátumot támogat</a:t>
            </a:r>
          </a:p>
          <a:p>
            <a:r>
              <a:rPr lang="hu-HU" dirty="0"/>
              <a:t>Támogatja az R és a Pythont</a:t>
            </a:r>
          </a:p>
          <a:p>
            <a:r>
              <a:rPr lang="hu-HU" dirty="0"/>
              <a:t>Az elkészített megoldást Web szolgáltatás API segítségével publikálni tudjuk</a:t>
            </a:r>
          </a:p>
          <a:p>
            <a:r>
              <a:rPr lang="hu-HU" dirty="0"/>
              <a:t>Célközönsége: a széles tömeg: 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masses</a:t>
            </a:r>
            <a:endParaRPr lang="hu-HU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86182FF7-FE20-4242-A38D-1378E2A9E8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624" y="1825625"/>
            <a:ext cx="4222672" cy="36880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2005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Machine Learning </a:t>
            </a:r>
            <a:r>
              <a:rPr lang="hu-HU" dirty="0"/>
              <a:t>algoritmusok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12D4C27-51B8-4EE1-8347-A63557864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8857"/>
          <a:stretch/>
        </p:blipFill>
        <p:spPr>
          <a:xfrm>
            <a:off x="8709536" y="1869387"/>
            <a:ext cx="2131076" cy="3146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14976"/>
          <a:stretch/>
        </p:blipFill>
        <p:spPr>
          <a:xfrm>
            <a:off x="1229538" y="1849995"/>
            <a:ext cx="2131075" cy="1743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7166" y="1849995"/>
            <a:ext cx="2134527" cy="4454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246" y="1869387"/>
            <a:ext cx="2144737" cy="15044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303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A72EAF-0352-4759-9019-79C7CB6ED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04938" cy="68595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064786-E5FB-475F-A0AD-B9D22C9D18E2}"/>
              </a:ext>
            </a:extLst>
          </p:cNvPr>
          <p:cNvSpPr txBox="1">
            <a:spLocks/>
          </p:cNvSpPr>
          <p:nvPr/>
        </p:nvSpPr>
        <p:spPr>
          <a:xfrm rot="16200000">
            <a:off x="7965374" y="3152001"/>
            <a:ext cx="6858000" cy="553998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Segoe UI Light" panose="020B0502040204020203" pitchFamily="34" charset="0"/>
                <a:cs typeface="Segoe UI Light" panose="020B0502040204020203" pitchFamily="34" charset="0"/>
              </a:rPr>
              <a:t>http://aka.ms/MLCheatSheet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0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378647-3DE7-47FD-967C-3E999B97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a </a:t>
            </a:r>
            <a:r>
              <a:rPr lang="hu-HU" dirty="0" err="1"/>
              <a:t>cloud</a:t>
            </a:r>
            <a:r>
              <a:rPr lang="hu-HU" dirty="0"/>
              <a:t>?</a:t>
            </a:r>
          </a:p>
        </p:txBody>
      </p:sp>
      <p:pic>
        <p:nvPicPr>
          <p:cNvPr id="5" name="Tartalom helye 4" descr="A képen objektum látható&#10;&#10;A leírás nagyon megbízható">
            <a:extLst>
              <a:ext uri="{FF2B5EF4-FFF2-40B4-BE49-F238E27FC236}">
                <a16:creationId xmlns:a16="http://schemas.microsoft.com/office/drawing/2014/main" id="{E45552D9-82D6-474E-BA52-6ACCD3853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18100" y="2519505"/>
            <a:ext cx="6281738" cy="1815814"/>
          </a:xfrm>
        </p:spPr>
      </p:pic>
    </p:spTree>
    <p:extLst>
      <p:ext uri="{BB962C8B-B14F-4D97-AF65-F5344CB8AC3E}">
        <p14:creationId xmlns:p14="http://schemas.microsoft.com/office/powerpoint/2010/main" val="2172416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CF6715E3-F722-4E04-8FC1-614DE0E43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Regisztráció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502FA278-7351-49AC-8FAC-F9B48BF915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D6C45880-9660-4269-8F98-0DCEC12E0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79394" y="5041231"/>
            <a:ext cx="6272022" cy="533253"/>
          </a:xfrm>
        </p:spPr>
        <p:txBody>
          <a:bodyPr/>
          <a:lstStyle/>
          <a:p>
            <a:r>
              <a:rPr lang="hu-HU" dirty="0">
                <a:hlinkClick r:id="rId2"/>
              </a:rPr>
              <a:t>https://studio.azureml.net/</a:t>
            </a:r>
            <a:r>
              <a:rPr lang="hu-HU" dirty="0"/>
              <a:t> 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70DB417-B454-4653-9C84-EA6A844F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931" y="1506525"/>
            <a:ext cx="7379369" cy="32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44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9B3098AD-9DB1-4308-92A3-DB11DBDF8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ML </a:t>
            </a:r>
            <a:r>
              <a:rPr lang="hu-HU" dirty="0" err="1"/>
              <a:t>Studio</a:t>
            </a:r>
            <a:r>
              <a:rPr lang="hu-HU" dirty="0"/>
              <a:t> kezelése</a:t>
            </a:r>
          </a:p>
        </p:txBody>
      </p:sp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5FAFA2C4-BCCE-44A3-A5A9-4D68C9B0A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5825" y="1378744"/>
            <a:ext cx="10439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46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710096-F903-480E-A2B5-B9FF13DC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Fejlesztési folyamat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EAA81984-200A-41B8-AA69-277285BE3C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8709753"/>
              </p:ext>
            </p:extLst>
          </p:nvPr>
        </p:nvGraphicFramePr>
        <p:xfrm>
          <a:off x="811213" y="1316038"/>
          <a:ext cx="10588625" cy="5541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2189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968A5E-DC06-4F5C-BA24-DA31E1C5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Adatok vizualizációja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FA14930-8922-4BD3-9D85-7B53B5A36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0D36AC-6ED4-49A0-AD00-7B57F7824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0E78AE0-8D12-4DCF-AA6A-22C45DDF1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4" y="1315622"/>
            <a:ext cx="11898081" cy="52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03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Modellezés: tanító és teszt adatok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92038C-54C4-4E4C-956F-A97F2F71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30" y="1092288"/>
            <a:ext cx="11496693" cy="57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2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modell illesztése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A128A436-A81D-4E5D-80B1-A3147F4A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5" y="1114555"/>
            <a:ext cx="11403574" cy="557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10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Összehasonlítás másik modellel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966E792-D310-46D8-9A09-FBE30620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5" y="1124743"/>
            <a:ext cx="11517427" cy="556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37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Modellek „teljesítménygörbéi”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8EB98B2-349C-440E-AB01-A6E059244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97" y="1121182"/>
            <a:ext cx="11724154" cy="51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53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Részletes teljesítmény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C1FF6E-7E75-4317-86B9-7B9E75919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95" y="2420888"/>
            <a:ext cx="10766314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76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 Service </a:t>
            </a:r>
            <a:r>
              <a:rPr lang="hu-HU" dirty="0" err="1"/>
              <a:t>prototipusának</a:t>
            </a:r>
            <a:r>
              <a:rPr lang="hu-HU" dirty="0"/>
              <a:t> elkészítése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17BE5558-F31D-4F6A-9039-0338D7A9D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1124745"/>
            <a:ext cx="6987938" cy="57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1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48B42B-9939-4A96-8ADF-33516443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Microsoft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Cloud</a:t>
            </a:r>
            <a:r>
              <a:rPr lang="hu-HU" dirty="0"/>
              <a:t> Platform</a:t>
            </a:r>
          </a:p>
        </p:txBody>
      </p:sp>
      <p:pic>
        <p:nvPicPr>
          <p:cNvPr id="6" name="Tartalom helye 5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5BA3DD53-E702-45AB-AB59-195B3C884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0067" y="1380123"/>
            <a:ext cx="8418688" cy="4735512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AB25EC5-CA4E-426D-8359-2A4654B5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37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 Service csiszolása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2A8AE85-CDCA-480D-89A4-C6CCA5689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32" y="1096956"/>
            <a:ext cx="8070146" cy="53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584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Közzététel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668D758-FE98-4792-92F6-CE2462DC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7" y="1268760"/>
            <a:ext cx="12058995" cy="480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31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F8646F-3DF8-4A19-82A7-56DCA969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Milyen előnyei és hátrányai vannak a felhő-szolgáltatások használatának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A496A9D-5F67-4294-A1A4-EA215F7DB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Szedjetek össze 5-5 példát!</a:t>
            </a:r>
          </a:p>
        </p:txBody>
      </p:sp>
    </p:spTree>
    <p:extLst>
      <p:ext uri="{BB962C8B-B14F-4D97-AF65-F5344CB8AC3E}">
        <p14:creationId xmlns:p14="http://schemas.microsoft.com/office/powerpoint/2010/main" val="40734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>
            <a:extLst>
              <a:ext uri="{FF2B5EF4-FFF2-40B4-BE49-F238E27FC236}">
                <a16:creationId xmlns:a16="http://schemas.microsoft.com/office/drawing/2014/main" id="{F5C3B855-E4A7-4CE2-9422-0C1DCA7C8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Felhőszolgáltatás modellek</a:t>
            </a:r>
          </a:p>
        </p:txBody>
      </p:sp>
      <p:pic>
        <p:nvPicPr>
          <p:cNvPr id="11" name="Kép 10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B8C24D1-CFF7-4683-A080-B0786C653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49" b="7190"/>
          <a:stretch/>
        </p:blipFill>
        <p:spPr>
          <a:xfrm>
            <a:off x="0" y="1354708"/>
            <a:ext cx="12192000" cy="505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14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BFDB91-5BA0-49DA-9DF3-E99D4F3C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szolgáltatások</a:t>
            </a:r>
          </a:p>
        </p:txBody>
      </p:sp>
      <p:pic>
        <p:nvPicPr>
          <p:cNvPr id="5" name="Tartalom helye 4" descr="A képen szekrény, eredményjelző tábla, monitor, bútor látható&#10;&#10;A leírás nagyon megbízható">
            <a:extLst>
              <a:ext uri="{FF2B5EF4-FFF2-40B4-BE49-F238E27FC236}">
                <a16:creationId xmlns:a16="http://schemas.microsoft.com/office/drawing/2014/main" id="{3043AA81-9125-4DD1-B600-F5C81D6FD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7132" y="1010390"/>
            <a:ext cx="10197735" cy="5743186"/>
          </a:xfrm>
        </p:spPr>
      </p:pic>
    </p:spTree>
    <p:extLst>
      <p:ext uri="{BB962C8B-B14F-4D97-AF65-F5344CB8AC3E}">
        <p14:creationId xmlns:p14="http://schemas.microsoft.com/office/powerpoint/2010/main" val="3139539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A079EA-261B-4A8F-8B3D-4DB270B3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Jupyter</a:t>
            </a:r>
            <a:r>
              <a:rPr lang="hu-HU" dirty="0"/>
              <a:t> </a:t>
            </a:r>
            <a:r>
              <a:rPr lang="hu-HU" dirty="0" err="1"/>
              <a:t>Notebooks</a:t>
            </a:r>
            <a:endParaRPr lang="hu-HU" dirty="0"/>
          </a:p>
        </p:txBody>
      </p:sp>
      <p:pic>
        <p:nvPicPr>
          <p:cNvPr id="6" name="Tartalom helye 5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3E9C23FD-A691-4F06-9DC7-DB73A522F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181" y="1316038"/>
            <a:ext cx="8418688" cy="4735512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9FBD92F-CCD3-43E9-9D22-7E6B9B319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58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EE201A-23BF-4F56-A3DE-00E684B12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Jupyter</a:t>
            </a:r>
            <a:r>
              <a:rPr lang="hu-HU" dirty="0"/>
              <a:t> Notebook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C563409-8796-4C6D-82D2-3FDAD47D0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5676317" cy="4736186"/>
          </a:xfrm>
        </p:spPr>
        <p:txBody>
          <a:bodyPr/>
          <a:lstStyle/>
          <a:p>
            <a:r>
              <a:rPr lang="hu-HU" dirty="0"/>
              <a:t>Interaktív notebook típusú fejlesztői környezet</a:t>
            </a:r>
          </a:p>
          <a:p>
            <a:pPr lvl="1"/>
            <a:r>
              <a:rPr lang="hu-HU" dirty="0"/>
              <a:t>Szövegszerkesztő (dokumentáció)</a:t>
            </a:r>
          </a:p>
          <a:p>
            <a:pPr lvl="1"/>
            <a:r>
              <a:rPr lang="hu-HU" dirty="0"/>
              <a:t>Kernel adott programozási nyelv fejlesztéséhez – </a:t>
            </a:r>
            <a:r>
              <a:rPr lang="hu-HU" dirty="0" err="1"/>
              <a:t>inline</a:t>
            </a:r>
            <a:r>
              <a:rPr lang="hu-HU" dirty="0"/>
              <a:t> futtatással</a:t>
            </a:r>
          </a:p>
          <a:p>
            <a:pPr lvl="1"/>
            <a:r>
              <a:rPr lang="hu-HU" dirty="0"/>
              <a:t>HTML </a:t>
            </a:r>
            <a:r>
              <a:rPr lang="hu-HU" dirty="0" err="1"/>
              <a:t>renderelő</a:t>
            </a:r>
            <a:r>
              <a:rPr lang="hu-HU" dirty="0"/>
              <a:t> motor az eredmények megjelenítéséhez</a:t>
            </a:r>
          </a:p>
          <a:p>
            <a:r>
              <a:rPr lang="hu-HU" dirty="0"/>
              <a:t>Python, R és számos egyéb nyelvet támogat</a:t>
            </a:r>
          </a:p>
          <a:p>
            <a:r>
              <a:rPr lang="hu-HU" dirty="0"/>
              <a:t>Data Science platform</a:t>
            </a:r>
          </a:p>
          <a:p>
            <a:r>
              <a:rPr lang="hu-HU" dirty="0"/>
              <a:t>Nyílt forráskódú</a:t>
            </a:r>
          </a:p>
          <a:p>
            <a:r>
              <a:rPr lang="hu-HU" dirty="0"/>
              <a:t>Böngészőben fut, de lehet felhős, vagy </a:t>
            </a:r>
            <a:r>
              <a:rPr lang="hu-HU" dirty="0" err="1"/>
              <a:t>on-premise</a:t>
            </a:r>
            <a:r>
              <a:rPr lang="hu-HU" dirty="0"/>
              <a:t> is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8DE686E-CB1D-4A7D-BA31-CE0BBCC8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67C6A23-546F-4C45-8717-81E52042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5964" y="1315622"/>
            <a:ext cx="46244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7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A605857-52BB-41A8-A45A-92449C493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Notebooks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7AD91A-D045-4FC7-8089-A17BC03BE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hlinkClick r:id="rId2"/>
              </a:rPr>
              <a:t>https://notebooks.azure.com/</a:t>
            </a:r>
            <a:r>
              <a:rPr lang="hu-HU" dirty="0"/>
              <a:t> </a:t>
            </a:r>
          </a:p>
          <a:p>
            <a:r>
              <a:rPr lang="hu-HU" dirty="0" err="1"/>
              <a:t>Jupyter</a:t>
            </a:r>
            <a:r>
              <a:rPr lang="hu-HU" dirty="0"/>
              <a:t> Notebook integrálva az </a:t>
            </a:r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Cloud</a:t>
            </a:r>
            <a:r>
              <a:rPr lang="hu-HU" dirty="0"/>
              <a:t> szolgáltatás tárába.</a:t>
            </a:r>
          </a:p>
          <a:p>
            <a:r>
              <a:rPr lang="hu-HU" dirty="0"/>
              <a:t>Python, R és F# nyelveket támogat.</a:t>
            </a:r>
          </a:p>
          <a:p>
            <a:r>
              <a:rPr lang="hu-HU" dirty="0"/>
              <a:t>Ingyenes.</a:t>
            </a:r>
          </a:p>
          <a:p>
            <a:r>
              <a:rPr lang="hu-HU" dirty="0" err="1"/>
              <a:t>Azure</a:t>
            </a:r>
            <a:r>
              <a:rPr lang="hu-HU" dirty="0"/>
              <a:t> </a:t>
            </a:r>
            <a:r>
              <a:rPr lang="hu-HU" dirty="0" err="1"/>
              <a:t>Cloud</a:t>
            </a:r>
            <a:r>
              <a:rPr lang="hu-HU" dirty="0"/>
              <a:t> tárhely egyszerűen elérhető.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9984601-58B1-4C15-9EC0-593A3778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2F5D9737-C0D5-4B21-A289-DD0B2F62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46" y="2984219"/>
            <a:ext cx="6728684" cy="3554693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EA29880D-84D7-46FB-A92E-4A35F63CD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224" y="2139249"/>
            <a:ext cx="5873320" cy="30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249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14F066-4366-4B85-935A-7C5D6FE0786A}">
  <ds:schemaRefs>
    <ds:schemaRef ds:uri="740ca137-556d-4ba7-9f00-9f05a5f8f8b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9d5173b9-cce4-49bf-87fc-5ad4908b0ccf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4860</TotalTime>
  <Words>929</Words>
  <Application>Microsoft Office PowerPoint</Application>
  <PresentationFormat>Szélesvásznú</PresentationFormat>
  <Paragraphs>164</Paragraphs>
  <Slides>32</Slides>
  <Notes>15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2</vt:i4>
      </vt:variant>
      <vt:variant>
        <vt:lpstr>Diacímek</vt:lpstr>
      </vt:variant>
      <vt:variant>
        <vt:i4>32</vt:i4>
      </vt:variant>
    </vt:vector>
  </HeadingPairs>
  <TitlesOfParts>
    <vt:vector size="44" baseType="lpstr">
      <vt:lpstr>MS PGothic</vt:lpstr>
      <vt:lpstr>Arial</vt:lpstr>
      <vt:lpstr>Calibri</vt:lpstr>
      <vt:lpstr>Calibri Light</vt:lpstr>
      <vt:lpstr>Segoe UI</vt:lpstr>
      <vt:lpstr>Segoe UI Light</vt:lpstr>
      <vt:lpstr>Segoe UI Semibold</vt:lpstr>
      <vt:lpstr>Segoe UI Semilight</vt:lpstr>
      <vt:lpstr>Titillium</vt:lpstr>
      <vt:lpstr>Wingdings</vt:lpstr>
      <vt:lpstr>Thème Office</vt:lpstr>
      <vt:lpstr>Office Theme</vt:lpstr>
      <vt:lpstr>Mesterséges Intelligencia</vt:lpstr>
      <vt:lpstr>Mi a cloud?</vt:lpstr>
      <vt:lpstr>Microsoft Azure Cloud Platform</vt:lpstr>
      <vt:lpstr>Milyen előnyei és hátrányai vannak a felhő-szolgáltatások használatának</vt:lpstr>
      <vt:lpstr>Felhőszolgáltatás modellek</vt:lpstr>
      <vt:lpstr>Azure szolgáltatások</vt:lpstr>
      <vt:lpstr>Jupyter Notebooks</vt:lpstr>
      <vt:lpstr>Jupyter Notebook</vt:lpstr>
      <vt:lpstr>Azure Notebooks</vt:lpstr>
      <vt:lpstr>Cortana Analytics Suite</vt:lpstr>
      <vt:lpstr>Azure AI és gépi tanulási szolgáltatásai</vt:lpstr>
      <vt:lpstr>Hallgatók számára elérhető szolgáltatások</vt:lpstr>
      <vt:lpstr>Azure eszközök az oktatásban</vt:lpstr>
      <vt:lpstr>Azure for Students csomag elemei </vt:lpstr>
      <vt:lpstr>Azure for Students csomag elemei </vt:lpstr>
      <vt:lpstr>Azure Machine Learning Studio</vt:lpstr>
      <vt:lpstr>Azure Machine Learning Studio</vt:lpstr>
      <vt:lpstr>Azure Machine Learning algoritmusok</vt:lpstr>
      <vt:lpstr>PowerPoint-bemutató</vt:lpstr>
      <vt:lpstr>Regisztráció</vt:lpstr>
      <vt:lpstr>Azure ML Studio kezelése</vt:lpstr>
      <vt:lpstr>Fejlesztési folyamat</vt:lpstr>
      <vt:lpstr>Adatok vizualizációja</vt:lpstr>
      <vt:lpstr>Modellezés: tanító és teszt adatok</vt:lpstr>
      <vt:lpstr>Machine learning modell illesztése</vt:lpstr>
      <vt:lpstr>Összehasonlítás másik modellel</vt:lpstr>
      <vt:lpstr>Modellek „teljesítménygörbéi”</vt:lpstr>
      <vt:lpstr>Részletes teljesítmény</vt:lpstr>
      <vt:lpstr>Web Service prototipusának elkészítése</vt:lpstr>
      <vt:lpstr>Web Service csiszolása</vt:lpstr>
      <vt:lpstr>Közzététel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355</cp:revision>
  <cp:lastPrinted>2018-02-08T09:25:59Z</cp:lastPrinted>
  <dcterms:created xsi:type="dcterms:W3CDTF">2018-02-01T14:05:08Z</dcterms:created>
  <dcterms:modified xsi:type="dcterms:W3CDTF">2019-04-22T23:59:06Z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